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41" r:id="rId3"/>
    <p:sldId id="364" r:id="rId4"/>
    <p:sldId id="365" r:id="rId5"/>
    <p:sldId id="366" r:id="rId6"/>
    <p:sldId id="363" r:id="rId7"/>
    <p:sldId id="367" r:id="rId8"/>
    <p:sldId id="368" r:id="rId9"/>
    <p:sldId id="369" r:id="rId10"/>
    <p:sldId id="370" r:id="rId11"/>
    <p:sldId id="371" r:id="rId12"/>
    <p:sldId id="372" r:id="rId13"/>
    <p:sldId id="375" r:id="rId14"/>
    <p:sldId id="373" r:id="rId15"/>
    <p:sldId id="374" r:id="rId16"/>
    <p:sldId id="376" r:id="rId17"/>
    <p:sldId id="378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A40000"/>
    <a:srgbClr val="CDDEFF"/>
    <a:srgbClr val="EDE2F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6F6D-A05D-4A68-BE9A-929145322307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9AA7E-1F9D-437F-A3BE-D8D17B8B6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2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0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6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6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38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7806C-F923-4444-B40E-1BF5929239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25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64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5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03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3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2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8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3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26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4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1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202E-D708-45FC-A4C0-3DF8EC3BA985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4CCB-4E56-4961-9C02-BBCC5C74A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8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建筑与房屋的城市空拍图与配字&#10;&#10;描述已自动生成">
            <a:extLst>
              <a:ext uri="{FF2B5EF4-FFF2-40B4-BE49-F238E27FC236}">
                <a16:creationId xmlns:a16="http://schemas.microsoft.com/office/drawing/2014/main" id="{AC5C12CF-D8D0-4F8D-A60F-1DB720C2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987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22700E8-961C-4FD5-9452-57EC90623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40" y="1963024"/>
            <a:ext cx="8573051" cy="12382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/>
              <a:t>A Nationwide Census on WiFi Security Threats:</a:t>
            </a:r>
            <a:br>
              <a:rPr lang="en-US" altLang="zh-CN" sz="4000" b="1" dirty="0"/>
            </a:br>
            <a:r>
              <a:rPr lang="en-US" altLang="zh-CN" sz="4000" b="1" dirty="0"/>
              <a:t>Prevalence, Riskiness, and the Economics</a:t>
            </a:r>
            <a:endParaRPr kumimoji="1" lang="zh-CN" altLang="en-US" sz="4000" b="1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D481CC1F-DAF9-4F4B-A3B8-7DB803850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644" y="3574613"/>
            <a:ext cx="8138711" cy="941136"/>
          </a:xfrm>
        </p:spPr>
        <p:txBody>
          <a:bodyPr>
            <a:normAutofit/>
          </a:bodyPr>
          <a:lstStyle/>
          <a:p>
            <a:r>
              <a:rPr lang="en-US" altLang="zh-CN" dirty="0"/>
              <a:t>Di Gao, Hao Lin, </a:t>
            </a:r>
            <a:r>
              <a:rPr lang="en-US" altLang="zh-CN" dirty="0" err="1"/>
              <a:t>Zhenhua</a:t>
            </a:r>
            <a:r>
              <a:rPr lang="en-US" altLang="zh-CN" dirty="0"/>
              <a:t> Li, Feng Qian, Qi Alfred Chen</a:t>
            </a:r>
          </a:p>
          <a:p>
            <a:r>
              <a:rPr lang="en-US" altLang="zh-CN" dirty="0" err="1"/>
              <a:t>Zhiyun</a:t>
            </a:r>
            <a:r>
              <a:rPr lang="en-US" altLang="zh-CN" dirty="0"/>
              <a:t> Qian, Wei Liu, </a:t>
            </a:r>
            <a:r>
              <a:rPr lang="en-US" altLang="zh-CN" dirty="0" err="1"/>
              <a:t>Liangyi</a:t>
            </a:r>
            <a:r>
              <a:rPr lang="en-US" altLang="zh-CN" dirty="0"/>
              <a:t> Gong, </a:t>
            </a:r>
            <a:r>
              <a:rPr lang="en-US" altLang="zh-CN" dirty="0" err="1"/>
              <a:t>Yunhao</a:t>
            </a:r>
            <a:r>
              <a:rPr lang="en-US" altLang="zh-CN" dirty="0"/>
              <a:t> Liu</a:t>
            </a:r>
            <a:endParaRPr lang="en" altLang="zh-CN" dirty="0"/>
          </a:p>
        </p:txBody>
      </p:sp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E514616B-538B-4DEC-BE47-1016C1E5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28328" r="9853" b="28401"/>
          <a:stretch/>
        </p:blipFill>
        <p:spPr>
          <a:xfrm>
            <a:off x="1005981" y="4912251"/>
            <a:ext cx="1734006" cy="941136"/>
          </a:xfrm>
          <a:prstGeom prst="rect">
            <a:avLst/>
          </a:prstGeom>
        </p:spPr>
      </p:pic>
      <p:pic>
        <p:nvPicPr>
          <p:cNvPr id="9" name="图片 8" descr="徽标&#10;&#10;描述已自动生成">
            <a:extLst>
              <a:ext uri="{FF2B5EF4-FFF2-40B4-BE49-F238E27FC236}">
                <a16:creationId xmlns:a16="http://schemas.microsoft.com/office/drawing/2014/main" id="{8D8BC3D0-1A5D-4D0F-BFCD-718065F03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r="12534" b="23415"/>
          <a:stretch/>
        </p:blipFill>
        <p:spPr>
          <a:xfrm>
            <a:off x="3045644" y="4842796"/>
            <a:ext cx="1542821" cy="977802"/>
          </a:xfrm>
          <a:prstGeom prst="rect">
            <a:avLst/>
          </a:prstGeom>
        </p:spPr>
      </p:pic>
      <p:pic>
        <p:nvPicPr>
          <p:cNvPr id="15" name="图片 14" descr="手机屏幕截图&#10;&#10;描述已自动生成">
            <a:extLst>
              <a:ext uri="{FF2B5EF4-FFF2-40B4-BE49-F238E27FC236}">
                <a16:creationId xmlns:a16="http://schemas.microsoft.com/office/drawing/2014/main" id="{F4D58FFA-F61D-4282-AA79-49BAB8B736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14178" r="18322" b="50000"/>
          <a:stretch/>
        </p:blipFill>
        <p:spPr>
          <a:xfrm>
            <a:off x="7005343" y="5036749"/>
            <a:ext cx="1132676" cy="783849"/>
          </a:xfrm>
          <a:prstGeom prst="rect">
            <a:avLst/>
          </a:prstGeom>
        </p:spPr>
      </p:pic>
      <p:pic>
        <p:nvPicPr>
          <p:cNvPr id="17" name="图片 16" descr="徽标&#10;&#10;中度可信度描述已自动生成">
            <a:extLst>
              <a:ext uri="{FF2B5EF4-FFF2-40B4-BE49-F238E27FC236}">
                <a16:creationId xmlns:a16="http://schemas.microsoft.com/office/drawing/2014/main" id="{A543671B-5127-4F07-91E1-CD98BB8D5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4" y="5176940"/>
            <a:ext cx="2352859" cy="6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2.4 WAN Attack Detection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Cross-Layer Decoy-Based Detection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10</a:t>
            </a:fld>
            <a:endParaRPr lang="zh-CN" altLang="en-US" sz="2400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F74F7C7-C351-4FF2-B0C6-7C21782D0EAC}"/>
              </a:ext>
            </a:extLst>
          </p:cNvPr>
          <p:cNvSpPr txBox="1">
            <a:spLocks/>
          </p:cNvSpPr>
          <p:nvPr/>
        </p:nvSpPr>
        <p:spPr>
          <a:xfrm>
            <a:off x="572019" y="1909672"/>
            <a:ext cx="8013322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Thread Model: TCP hijacking and DNS hijacking </a:t>
            </a:r>
          </a:p>
        </p:txBody>
      </p:sp>
      <p:pic>
        <p:nvPicPr>
          <p:cNvPr id="16" name="图片 15" descr="图示&#10;&#10;描述已自动生成">
            <a:extLst>
              <a:ext uri="{FF2B5EF4-FFF2-40B4-BE49-F238E27FC236}">
                <a16:creationId xmlns:a16="http://schemas.microsoft.com/office/drawing/2014/main" id="{561BADE4-8DA7-40BB-8F03-748DF008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96" b="458"/>
          <a:stretch/>
        </p:blipFill>
        <p:spPr>
          <a:xfrm>
            <a:off x="2117918" y="3003549"/>
            <a:ext cx="5657495" cy="3651251"/>
          </a:xfrm>
          <a:prstGeom prst="rect">
            <a:avLst/>
          </a:prstGeom>
        </p:spPr>
      </p:pic>
      <p:sp>
        <p:nvSpPr>
          <p:cNvPr id="18" name="文本占位符 7">
            <a:extLst>
              <a:ext uri="{FF2B5EF4-FFF2-40B4-BE49-F238E27FC236}">
                <a16:creationId xmlns:a16="http://schemas.microsoft.com/office/drawing/2014/main" id="{1DD6B3C9-C523-42EF-8EF3-E71FFDD2760B}"/>
              </a:ext>
            </a:extLst>
          </p:cNvPr>
          <p:cNvSpPr txBox="1">
            <a:spLocks/>
          </p:cNvSpPr>
          <p:nvPr/>
        </p:nvSpPr>
        <p:spPr>
          <a:xfrm>
            <a:off x="572019" y="2380642"/>
            <a:ext cx="8013322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Transport-layer detection &amp; application-layer detection</a:t>
            </a:r>
          </a:p>
        </p:txBody>
      </p:sp>
      <p:pic>
        <p:nvPicPr>
          <p:cNvPr id="20" name="图片 19" descr="徽标&#10;&#10;描述已自动生成">
            <a:extLst>
              <a:ext uri="{FF2B5EF4-FFF2-40B4-BE49-F238E27FC236}">
                <a16:creationId xmlns:a16="http://schemas.microsoft.com/office/drawing/2014/main" id="{2503A7F1-7FFF-45DF-BBD8-73271B775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286"/>
          <a:stretch/>
        </p:blipFill>
        <p:spPr>
          <a:xfrm>
            <a:off x="5548406" y="858090"/>
            <a:ext cx="3709084" cy="13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2.4 WAN Attack Detection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Transport-Layer Detection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11</a:t>
            </a:fld>
            <a:endParaRPr lang="zh-CN" altLang="en-US" sz="2400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F74F7C7-C351-4FF2-B0C6-7C21782D0EAC}"/>
              </a:ext>
            </a:extLst>
          </p:cNvPr>
          <p:cNvSpPr txBox="1">
            <a:spLocks/>
          </p:cNvSpPr>
          <p:nvPr/>
        </p:nvSpPr>
        <p:spPr>
          <a:xfrm>
            <a:off x="572019" y="1909672"/>
            <a:ext cx="8013322" cy="1049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Key insight: even packets with </a:t>
            </a:r>
            <a:r>
              <a:rPr lang="en-US" altLang="zh-CN" sz="2400" b="1" dirty="0">
                <a:solidFill>
                  <a:srgbClr val="4472C4"/>
                </a:solidFill>
              </a:rPr>
              <a:t>unreachable destination IP addresses</a:t>
            </a:r>
            <a:r>
              <a:rPr lang="en-US" altLang="zh-CN" sz="2400" dirty="0"/>
              <a:t> are highly likely to trigger the hijacking behavior</a:t>
            </a:r>
          </a:p>
        </p:txBody>
      </p:sp>
      <p:sp>
        <p:nvSpPr>
          <p:cNvPr id="9" name="圆角矩形 9">
            <a:extLst>
              <a:ext uri="{FF2B5EF4-FFF2-40B4-BE49-F238E27FC236}">
                <a16:creationId xmlns:a16="http://schemas.microsoft.com/office/drawing/2014/main" id="{C034E402-DF50-42D6-885E-7A54CDE09358}"/>
              </a:ext>
            </a:extLst>
          </p:cNvPr>
          <p:cNvSpPr/>
          <p:nvPr/>
        </p:nvSpPr>
        <p:spPr>
          <a:xfrm>
            <a:off x="499102" y="3078670"/>
            <a:ext cx="3094173" cy="470971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Fabricate Spoofed Responses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4E8F88D-A1F5-45AE-BF6E-61AC2C70AEAE}"/>
              </a:ext>
            </a:extLst>
          </p:cNvPr>
          <p:cNvSpPr/>
          <p:nvPr/>
        </p:nvSpPr>
        <p:spPr>
          <a:xfrm>
            <a:off x="5650675" y="3083751"/>
            <a:ext cx="3000572" cy="470970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 Reachability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0BDC339-734A-4185-B75D-E4EA53BB9CC7}"/>
              </a:ext>
            </a:extLst>
          </p:cNvPr>
          <p:cNvSpPr/>
          <p:nvPr/>
        </p:nvSpPr>
        <p:spPr>
          <a:xfrm>
            <a:off x="3797299" y="3194620"/>
            <a:ext cx="1746251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FA84F575-4530-4DE6-BDAF-974BE991E506}"/>
              </a:ext>
            </a:extLst>
          </p:cNvPr>
          <p:cNvSpPr txBox="1">
            <a:spLocks/>
          </p:cNvSpPr>
          <p:nvPr/>
        </p:nvSpPr>
        <p:spPr>
          <a:xfrm>
            <a:off x="3641724" y="2896870"/>
            <a:ext cx="2057400" cy="3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/>
              <a:t>Much Easier Than</a:t>
            </a:r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12A3C9C4-B0A1-40F6-936E-D43A93BFA926}"/>
              </a:ext>
            </a:extLst>
          </p:cNvPr>
          <p:cNvSpPr txBox="1">
            <a:spLocks/>
          </p:cNvSpPr>
          <p:nvPr/>
        </p:nvSpPr>
        <p:spPr>
          <a:xfrm>
            <a:off x="572019" y="3890342"/>
            <a:ext cx="8013322" cy="541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Send decoy packets to the WiFi AP and check response rate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06909336-7918-4772-B378-B3C0444EFA5A}"/>
              </a:ext>
            </a:extLst>
          </p:cNvPr>
          <p:cNvSpPr/>
          <p:nvPr/>
        </p:nvSpPr>
        <p:spPr>
          <a:xfrm>
            <a:off x="1549400" y="3890342"/>
            <a:ext cx="1822450" cy="5419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E7A6AE-5168-4405-B820-BDBAE344337C}"/>
              </a:ext>
            </a:extLst>
          </p:cNvPr>
          <p:cNvSpPr txBox="1"/>
          <p:nvPr/>
        </p:nvSpPr>
        <p:spPr>
          <a:xfrm>
            <a:off x="3072574" y="3662506"/>
            <a:ext cx="51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72C4"/>
                </a:solidFill>
              </a:rPr>
              <a:t>Packets with unreachable destination IP addresses</a:t>
            </a:r>
            <a:endParaRPr lang="zh-CN" altLang="en-US" b="1" dirty="0">
              <a:solidFill>
                <a:srgbClr val="4472C4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5E16198-CC49-4388-A692-82ACE2CB3953}"/>
              </a:ext>
            </a:extLst>
          </p:cNvPr>
          <p:cNvGrpSpPr/>
          <p:nvPr/>
        </p:nvGrpSpPr>
        <p:grpSpPr>
          <a:xfrm>
            <a:off x="1116055" y="4855358"/>
            <a:ext cx="2746290" cy="1192833"/>
            <a:chOff x="1396901" y="5187948"/>
            <a:chExt cx="2746290" cy="119283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13FCAC9-0B57-4766-8E2C-C32BEF2E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6901" y="5187948"/>
              <a:ext cx="2746290" cy="119283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491D4FE-E682-4AB6-8010-A2DC4D689AA5}"/>
                </a:ext>
              </a:extLst>
            </p:cNvPr>
            <p:cNvSpPr txBox="1"/>
            <p:nvPr/>
          </p:nvSpPr>
          <p:spPr>
            <a:xfrm>
              <a:off x="1915971" y="5461198"/>
              <a:ext cx="170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Response Rate &gt; Threshold </a:t>
              </a:r>
              <a:r>
                <a:rPr lang="en-US" altLang="zh-CN" i="1" dirty="0"/>
                <a:t>R</a:t>
              </a:r>
              <a:r>
                <a:rPr lang="en-US" altLang="zh-CN" dirty="0"/>
                <a:t>?</a:t>
              </a:r>
              <a:endParaRPr lang="zh-CN" altLang="en-US" i="1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D1EAF0-CC5C-4063-8E27-32035B2643A9}"/>
              </a:ext>
            </a:extLst>
          </p:cNvPr>
          <p:cNvGrpSpPr/>
          <p:nvPr/>
        </p:nvGrpSpPr>
        <p:grpSpPr>
          <a:xfrm>
            <a:off x="5034790" y="4776178"/>
            <a:ext cx="1930400" cy="556684"/>
            <a:chOff x="4733924" y="5104720"/>
            <a:chExt cx="1930400" cy="728073"/>
          </a:xfrm>
          <a:solidFill>
            <a:srgbClr val="EDE2F6"/>
          </a:solidFill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E190DAA2-77DB-4C7B-B149-818D03DCD6FA}"/>
                </a:ext>
              </a:extLst>
            </p:cNvPr>
            <p:cNvSpPr/>
            <p:nvPr/>
          </p:nvSpPr>
          <p:spPr>
            <a:xfrm>
              <a:off x="4733924" y="5104720"/>
              <a:ext cx="1930400" cy="72807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3722B0-B365-4F75-858D-2403CCB7F86F}"/>
                </a:ext>
              </a:extLst>
            </p:cNvPr>
            <p:cNvSpPr txBox="1"/>
            <p:nvPr/>
          </p:nvSpPr>
          <p:spPr>
            <a:xfrm>
              <a:off x="4803774" y="5208278"/>
              <a:ext cx="17907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Suspicious WiFi</a:t>
              </a:r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704C62-014C-4E1A-AA16-E55401AC069F}"/>
              </a:ext>
            </a:extLst>
          </p:cNvPr>
          <p:cNvGrpSpPr/>
          <p:nvPr/>
        </p:nvGrpSpPr>
        <p:grpSpPr>
          <a:xfrm>
            <a:off x="5034790" y="5609559"/>
            <a:ext cx="1930400" cy="556684"/>
            <a:chOff x="4733924" y="5104720"/>
            <a:chExt cx="1930400" cy="728073"/>
          </a:xfrm>
          <a:solidFill>
            <a:srgbClr val="EDE2F6"/>
          </a:solidFill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7D105AE1-A691-4F87-B01C-C67B314F44CC}"/>
                </a:ext>
              </a:extLst>
            </p:cNvPr>
            <p:cNvSpPr/>
            <p:nvPr/>
          </p:nvSpPr>
          <p:spPr>
            <a:xfrm>
              <a:off x="4733924" y="5104720"/>
              <a:ext cx="1930400" cy="72807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7170D0D-D228-4E3D-8313-A95EACF6BA6C}"/>
                </a:ext>
              </a:extLst>
            </p:cNvPr>
            <p:cNvSpPr txBox="1"/>
            <p:nvPr/>
          </p:nvSpPr>
          <p:spPr>
            <a:xfrm>
              <a:off x="4803774" y="5208278"/>
              <a:ext cx="1790700" cy="483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Benign WiFi</a:t>
              </a:r>
              <a:endParaRPr lang="zh-CN" altLang="en-US" dirty="0"/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424E6BB-0D8F-4EB0-82D3-8EAB54EF934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862345" y="5451775"/>
            <a:ext cx="66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A81CE38-16AA-4ED8-A031-2CBB0F069344}"/>
              </a:ext>
            </a:extLst>
          </p:cNvPr>
          <p:cNvCxnSpPr>
            <a:cxnSpLocks/>
          </p:cNvCxnSpPr>
          <p:nvPr/>
        </p:nvCxnSpPr>
        <p:spPr>
          <a:xfrm>
            <a:off x="4541873" y="5547401"/>
            <a:ext cx="0" cy="34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D091AFE-B2AF-47ED-BE8C-BE880AB08428}"/>
              </a:ext>
            </a:extLst>
          </p:cNvPr>
          <p:cNvCxnSpPr>
            <a:endCxn id="27" idx="1"/>
          </p:cNvCxnSpPr>
          <p:nvPr/>
        </p:nvCxnSpPr>
        <p:spPr>
          <a:xfrm>
            <a:off x="4539491" y="5887901"/>
            <a:ext cx="4952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EB246E0-BC18-4D50-95D3-5EF213DC8248}"/>
              </a:ext>
            </a:extLst>
          </p:cNvPr>
          <p:cNvCxnSpPr>
            <a:cxnSpLocks/>
          </p:cNvCxnSpPr>
          <p:nvPr/>
        </p:nvCxnSpPr>
        <p:spPr>
          <a:xfrm>
            <a:off x="4539492" y="5048299"/>
            <a:ext cx="0" cy="51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664859F-1F69-48BB-855D-9521D4A1E587}"/>
              </a:ext>
            </a:extLst>
          </p:cNvPr>
          <p:cNvCxnSpPr/>
          <p:nvPr/>
        </p:nvCxnSpPr>
        <p:spPr>
          <a:xfrm>
            <a:off x="4539491" y="5052875"/>
            <a:ext cx="4952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56DDA438-144D-4B8A-AD2D-82F836640E68}"/>
              </a:ext>
            </a:extLst>
          </p:cNvPr>
          <p:cNvSpPr txBox="1"/>
          <p:nvPr/>
        </p:nvSpPr>
        <p:spPr>
          <a:xfrm>
            <a:off x="3569709" y="5558071"/>
            <a:ext cx="113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No for both TCP &amp; DNS</a:t>
            </a:r>
            <a:endParaRPr lang="zh-CN" altLang="en-US" sz="12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A7622F9-F6CA-4DE5-BFD5-4C2C4465B095}"/>
              </a:ext>
            </a:extLst>
          </p:cNvPr>
          <p:cNvSpPr txBox="1"/>
          <p:nvPr/>
        </p:nvSpPr>
        <p:spPr>
          <a:xfrm>
            <a:off x="3569709" y="5116157"/>
            <a:ext cx="113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Else</a:t>
            </a:r>
            <a:endParaRPr lang="zh-CN" altLang="en-US" sz="1200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id="{2BBAC507-29FF-40A2-8BB2-E692F7B2623C}"/>
              </a:ext>
            </a:extLst>
          </p:cNvPr>
          <p:cNvSpPr txBox="1">
            <a:spLocks/>
          </p:cNvSpPr>
          <p:nvPr/>
        </p:nvSpPr>
        <p:spPr>
          <a:xfrm>
            <a:off x="572018" y="6228181"/>
            <a:ext cx="8523129" cy="541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Threshold </a:t>
            </a:r>
            <a:r>
              <a:rPr lang="en-US" altLang="zh-CN" sz="2400" i="1" dirty="0"/>
              <a:t>R </a:t>
            </a:r>
            <a:r>
              <a:rPr lang="en-US" altLang="zh-CN" sz="2400" dirty="0"/>
              <a:t>is determined with data-driven statistical modeling</a:t>
            </a:r>
            <a:endParaRPr lang="en-US" altLang="zh-CN" sz="2400" i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F0FEAAC-1566-4C7A-AC85-47B200339EC4}"/>
              </a:ext>
            </a:extLst>
          </p:cNvPr>
          <p:cNvSpPr txBox="1"/>
          <p:nvPr/>
        </p:nvSpPr>
        <p:spPr>
          <a:xfrm>
            <a:off x="3072574" y="4249567"/>
            <a:ext cx="51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72C4"/>
                </a:solidFill>
              </a:rPr>
              <a:t>Carrying web-like TCP/DNS traffic</a:t>
            </a:r>
            <a:endParaRPr lang="zh-CN" altLang="en-US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2" grpId="0"/>
      <p:bldP spid="13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2.4 WAN Attack Detection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Application-Layer Detection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12</a:t>
            </a:fld>
            <a:endParaRPr lang="zh-CN" altLang="en-US" sz="2400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F74F7C7-C351-4FF2-B0C6-7C21782D0EAC}"/>
              </a:ext>
            </a:extLst>
          </p:cNvPr>
          <p:cNvSpPr txBox="1">
            <a:spLocks/>
          </p:cNvSpPr>
          <p:nvPr/>
        </p:nvSpPr>
        <p:spPr>
          <a:xfrm>
            <a:off x="572018" y="1909672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For the APs deemed as suspicious by transport-layer detection</a:t>
            </a:r>
          </a:p>
        </p:txBody>
      </p:sp>
      <p:sp>
        <p:nvSpPr>
          <p:cNvPr id="31" name="文本占位符 7">
            <a:extLst>
              <a:ext uri="{FF2B5EF4-FFF2-40B4-BE49-F238E27FC236}">
                <a16:creationId xmlns:a16="http://schemas.microsoft.com/office/drawing/2014/main" id="{579790B0-C89A-4B1B-A00F-C6B54ED58F6A}"/>
              </a:ext>
            </a:extLst>
          </p:cNvPr>
          <p:cNvSpPr txBox="1">
            <a:spLocks/>
          </p:cNvSpPr>
          <p:nvPr/>
        </p:nvSpPr>
        <p:spPr>
          <a:xfrm>
            <a:off x="572018" y="2507201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Rule out false positives such as ISPs’ DNS interception</a:t>
            </a:r>
          </a:p>
        </p:txBody>
      </p:sp>
      <p:sp>
        <p:nvSpPr>
          <p:cNvPr id="33" name="文本占位符 7">
            <a:extLst>
              <a:ext uri="{FF2B5EF4-FFF2-40B4-BE49-F238E27FC236}">
                <a16:creationId xmlns:a16="http://schemas.microsoft.com/office/drawing/2014/main" id="{16DB3933-43E8-4DDA-9C5C-BFDB90507135}"/>
              </a:ext>
            </a:extLst>
          </p:cNvPr>
          <p:cNvSpPr txBox="1">
            <a:spLocks/>
          </p:cNvSpPr>
          <p:nvPr/>
        </p:nvSpPr>
        <p:spPr>
          <a:xfrm>
            <a:off x="572017" y="3193515"/>
            <a:ext cx="347420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DNS hijacking detection</a:t>
            </a:r>
          </a:p>
        </p:txBody>
      </p:sp>
      <p:sp>
        <p:nvSpPr>
          <p:cNvPr id="34" name="文本占位符 7">
            <a:extLst>
              <a:ext uri="{FF2B5EF4-FFF2-40B4-BE49-F238E27FC236}">
                <a16:creationId xmlns:a16="http://schemas.microsoft.com/office/drawing/2014/main" id="{563C89FD-5085-4FE3-937C-27DB5521A842}"/>
              </a:ext>
            </a:extLst>
          </p:cNvPr>
          <p:cNvSpPr txBox="1">
            <a:spLocks/>
          </p:cNvSpPr>
          <p:nvPr/>
        </p:nvSpPr>
        <p:spPr>
          <a:xfrm>
            <a:off x="5111138" y="3193515"/>
            <a:ext cx="347420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TCP hijacking detection</a:t>
            </a:r>
          </a:p>
        </p:txBody>
      </p:sp>
      <p:sp>
        <p:nvSpPr>
          <p:cNvPr id="39" name="圆角矩形 9">
            <a:extLst>
              <a:ext uri="{FF2B5EF4-FFF2-40B4-BE49-F238E27FC236}">
                <a16:creationId xmlns:a16="http://schemas.microsoft.com/office/drawing/2014/main" id="{394F2E97-852F-4CE4-9FCF-9D06CFAAD2A7}"/>
              </a:ext>
            </a:extLst>
          </p:cNvPr>
          <p:cNvSpPr/>
          <p:nvPr/>
        </p:nvSpPr>
        <p:spPr>
          <a:xfrm>
            <a:off x="748676" y="3922020"/>
            <a:ext cx="3094173" cy="470971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 DNS Responses</a:t>
            </a:r>
          </a:p>
        </p:txBody>
      </p:sp>
      <p:sp>
        <p:nvSpPr>
          <p:cNvPr id="40" name="圆角矩形 9">
            <a:extLst>
              <a:ext uri="{FF2B5EF4-FFF2-40B4-BE49-F238E27FC236}">
                <a16:creationId xmlns:a16="http://schemas.microsoft.com/office/drawing/2014/main" id="{02472044-F4F5-48BB-953E-58A6C6E2D10A}"/>
              </a:ext>
            </a:extLst>
          </p:cNvPr>
          <p:cNvSpPr/>
          <p:nvPr/>
        </p:nvSpPr>
        <p:spPr>
          <a:xfrm>
            <a:off x="5301152" y="3922020"/>
            <a:ext cx="3094173" cy="470971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Query for Crafted Web Page</a:t>
            </a: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AC58124B-88D8-48E6-9333-28248B672353}"/>
              </a:ext>
            </a:extLst>
          </p:cNvPr>
          <p:cNvSpPr/>
          <p:nvPr/>
        </p:nvSpPr>
        <p:spPr>
          <a:xfrm rot="5400000">
            <a:off x="2060275" y="4570313"/>
            <a:ext cx="470973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2" name="圆角矩形 9">
            <a:extLst>
              <a:ext uri="{FF2B5EF4-FFF2-40B4-BE49-F238E27FC236}">
                <a16:creationId xmlns:a16="http://schemas.microsoft.com/office/drawing/2014/main" id="{A66BE8D8-70D3-47E8-9AC9-046458AAA203}"/>
              </a:ext>
            </a:extLst>
          </p:cNvPr>
          <p:cNvSpPr/>
          <p:nvPr/>
        </p:nvSpPr>
        <p:spPr>
          <a:xfrm>
            <a:off x="795474" y="4994938"/>
            <a:ext cx="3000572" cy="470970"/>
          </a:xfrm>
          <a:prstGeom prst="roundRect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 hijacking</a:t>
            </a:r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id="{11C8FCD1-BB5D-4316-ADDC-5BE4ECA0AEB1}"/>
              </a:ext>
            </a:extLst>
          </p:cNvPr>
          <p:cNvSpPr txBox="1">
            <a:spLocks/>
          </p:cNvSpPr>
          <p:nvPr/>
        </p:nvSpPr>
        <p:spPr>
          <a:xfrm>
            <a:off x="2438294" y="4554348"/>
            <a:ext cx="2057400" cy="3636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/>
              <a:t>If responses are irregular</a:t>
            </a: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34DB38EC-79D5-457C-8E19-98A41C956CEA}"/>
              </a:ext>
            </a:extLst>
          </p:cNvPr>
          <p:cNvSpPr/>
          <p:nvPr/>
        </p:nvSpPr>
        <p:spPr>
          <a:xfrm rot="5400000">
            <a:off x="6699885" y="4491281"/>
            <a:ext cx="363602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50" name="圆角矩形 9">
            <a:extLst>
              <a:ext uri="{FF2B5EF4-FFF2-40B4-BE49-F238E27FC236}">
                <a16:creationId xmlns:a16="http://schemas.microsoft.com/office/drawing/2014/main" id="{0BA52740-E56C-4DBD-B8E6-DD02BB1A242D}"/>
              </a:ext>
            </a:extLst>
          </p:cNvPr>
          <p:cNvSpPr/>
          <p:nvPr/>
        </p:nvSpPr>
        <p:spPr>
          <a:xfrm>
            <a:off x="5334599" y="4839711"/>
            <a:ext cx="3094173" cy="655738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 Modifications &amp; Planted Fingerprints</a:t>
            </a:r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BA142D35-5F8B-4F40-ACD3-4ABD282A3BD9}"/>
              </a:ext>
            </a:extLst>
          </p:cNvPr>
          <p:cNvSpPr/>
          <p:nvPr/>
        </p:nvSpPr>
        <p:spPr>
          <a:xfrm rot="5400000">
            <a:off x="6646200" y="5650851"/>
            <a:ext cx="470971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52" name="圆角矩形 9">
            <a:extLst>
              <a:ext uri="{FF2B5EF4-FFF2-40B4-BE49-F238E27FC236}">
                <a16:creationId xmlns:a16="http://schemas.microsoft.com/office/drawing/2014/main" id="{47AB2A55-9F3E-4830-A607-5739FA86490B}"/>
              </a:ext>
            </a:extLst>
          </p:cNvPr>
          <p:cNvSpPr/>
          <p:nvPr/>
        </p:nvSpPr>
        <p:spPr>
          <a:xfrm>
            <a:off x="5347952" y="6074108"/>
            <a:ext cx="3000572" cy="470970"/>
          </a:xfrm>
          <a:prstGeom prst="roundRect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TCP hijacking</a:t>
            </a:r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id="{378D1FBC-3C21-4A2B-9F2D-40E66B14C276}"/>
              </a:ext>
            </a:extLst>
          </p:cNvPr>
          <p:cNvSpPr txBox="1">
            <a:spLocks/>
          </p:cNvSpPr>
          <p:nvPr/>
        </p:nvSpPr>
        <p:spPr>
          <a:xfrm>
            <a:off x="6848238" y="5508636"/>
            <a:ext cx="2057400" cy="56547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/>
              <a:t>If modifications &amp; fingerprints exist</a:t>
            </a:r>
          </a:p>
        </p:txBody>
      </p:sp>
    </p:spTree>
    <p:extLst>
      <p:ext uri="{BB962C8B-B14F-4D97-AF65-F5344CB8AC3E}">
        <p14:creationId xmlns:p14="http://schemas.microsoft.com/office/powerpoint/2010/main" val="34019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33" grpId="0"/>
      <p:bldP spid="34" grpId="0"/>
      <p:bldP spid="42" grpId="0" animBg="1"/>
      <p:bldP spid="45" grpId="0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2.5 Real-World Deployment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13</a:t>
            </a:fld>
            <a:endParaRPr lang="zh-CN" altLang="en-US" sz="2400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F74F7C7-C351-4FF2-B0C6-7C21782D0EAC}"/>
              </a:ext>
            </a:extLst>
          </p:cNvPr>
          <p:cNvSpPr txBox="1">
            <a:spLocks/>
          </p:cNvSpPr>
          <p:nvPr/>
        </p:nvSpPr>
        <p:spPr>
          <a:xfrm>
            <a:off x="572017" y="1490911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implement WiSC as an optional function of WiFiManager</a:t>
            </a:r>
          </a:p>
        </p:txBody>
      </p:sp>
      <p:sp>
        <p:nvSpPr>
          <p:cNvPr id="31" name="文本占位符 7">
            <a:extLst>
              <a:ext uri="{FF2B5EF4-FFF2-40B4-BE49-F238E27FC236}">
                <a16:creationId xmlns:a16="http://schemas.microsoft.com/office/drawing/2014/main" id="{579790B0-C89A-4B1B-A00F-C6B54ED58F6A}"/>
              </a:ext>
            </a:extLst>
          </p:cNvPr>
          <p:cNvSpPr txBox="1">
            <a:spLocks/>
          </p:cNvSpPr>
          <p:nvPr/>
        </p:nvSpPr>
        <p:spPr>
          <a:xfrm>
            <a:off x="572017" y="2169218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Users can opt in by clicking the “Security Checking” button </a:t>
            </a:r>
          </a:p>
        </p:txBody>
      </p:sp>
      <p:sp>
        <p:nvSpPr>
          <p:cNvPr id="33" name="文本占位符 7">
            <a:extLst>
              <a:ext uri="{FF2B5EF4-FFF2-40B4-BE49-F238E27FC236}">
                <a16:creationId xmlns:a16="http://schemas.microsoft.com/office/drawing/2014/main" id="{16DB3933-43E8-4DDA-9C5C-BFDB90507135}"/>
              </a:ext>
            </a:extLst>
          </p:cNvPr>
          <p:cNvSpPr txBox="1">
            <a:spLocks/>
          </p:cNvSpPr>
          <p:nvPr/>
        </p:nvSpPr>
        <p:spPr>
          <a:xfrm>
            <a:off x="572017" y="2895961"/>
            <a:ext cx="7539596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Period: From 10/22/2018 to 04/03/2019 (</a:t>
            </a:r>
            <a:r>
              <a:rPr lang="en-US" altLang="zh-CN" sz="2400" b="1" dirty="0">
                <a:solidFill>
                  <a:srgbClr val="4472C4"/>
                </a:solidFill>
              </a:rPr>
              <a:t>6 months</a:t>
            </a:r>
            <a:r>
              <a:rPr lang="en-US" altLang="zh-CN" sz="2400" dirty="0"/>
              <a:t>)</a:t>
            </a:r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B5416614-376E-4E89-B40F-BC7417441C2E}"/>
              </a:ext>
            </a:extLst>
          </p:cNvPr>
          <p:cNvSpPr txBox="1">
            <a:spLocks/>
          </p:cNvSpPr>
          <p:nvPr/>
        </p:nvSpPr>
        <p:spPr>
          <a:xfrm>
            <a:off x="572017" y="3610776"/>
            <a:ext cx="7539596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Record a total of </a:t>
            </a:r>
            <a:r>
              <a:rPr lang="en-US" altLang="zh-CN" sz="2400" b="1" dirty="0">
                <a:solidFill>
                  <a:srgbClr val="4472C4"/>
                </a:solidFill>
              </a:rPr>
              <a:t>14M opt-in users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4472C4"/>
                </a:solidFill>
              </a:rPr>
              <a:t>19M WiFi APs </a:t>
            </a:r>
          </a:p>
        </p:txBody>
      </p:sp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6B4F4430-B12F-4A13-B399-BC15968EE6AB}"/>
              </a:ext>
            </a:extLst>
          </p:cNvPr>
          <p:cNvSpPr txBox="1">
            <a:spLocks/>
          </p:cNvSpPr>
          <p:nvPr/>
        </p:nvSpPr>
        <p:spPr>
          <a:xfrm>
            <a:off x="572017" y="4337519"/>
            <a:ext cx="7539596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Involve 178 countries/regions, mostly located in China</a:t>
            </a:r>
            <a:endParaRPr lang="en-US" altLang="zh-CN" sz="24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64544" y="1354682"/>
            <a:ext cx="3414909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1. Background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8672" y="2286848"/>
            <a:ext cx="378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2. Methodology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2807" y="3161185"/>
            <a:ext cx="353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3. Key Findings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0244" y="5005370"/>
            <a:ext cx="2983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5. Summary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77D390-C6C0-2641-B654-3861617E05FD}"/>
              </a:ext>
            </a:extLst>
          </p:cNvPr>
          <p:cNvSpPr txBox="1">
            <a:spLocks/>
          </p:cNvSpPr>
          <p:nvPr/>
        </p:nvSpPr>
        <p:spPr>
          <a:xfrm>
            <a:off x="3612638" y="480286"/>
            <a:ext cx="2015919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latin typeface="+mn-lt"/>
              </a:rPr>
              <a:t>Outline</a:t>
            </a:r>
            <a:endParaRPr kumimoji="1" lang="zh-CN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5B109-33E1-5B4C-A779-FDF525FB6473}"/>
              </a:ext>
            </a:extLst>
          </p:cNvPr>
          <p:cNvSpPr/>
          <p:nvPr/>
        </p:nvSpPr>
        <p:spPr>
          <a:xfrm>
            <a:off x="2299710" y="4035522"/>
            <a:ext cx="4641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4. Attack Ecosystem</a:t>
            </a:r>
          </a:p>
        </p:txBody>
      </p:sp>
      <p:sp>
        <p:nvSpPr>
          <p:cNvPr id="9" name="灯片编号占位符 18">
            <a:extLst>
              <a:ext uri="{FF2B5EF4-FFF2-40B4-BE49-F238E27FC236}">
                <a16:creationId xmlns:a16="http://schemas.microsoft.com/office/drawing/2014/main" id="{3733F1EC-306C-429B-A31F-5877892D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14</a:t>
            </a:fld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089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3.1 Prevalence of Attack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15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687682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Attacks are detected on </a:t>
            </a:r>
            <a:r>
              <a:rPr lang="en-US" altLang="zh-CN" sz="2400" b="1" dirty="0">
                <a:solidFill>
                  <a:srgbClr val="4472C4"/>
                </a:solidFill>
              </a:rPr>
              <a:t>3.92%</a:t>
            </a:r>
            <a:r>
              <a:rPr lang="en-US" altLang="zh-CN" sz="2400" dirty="0"/>
              <a:t> of the APs (1.5% in previous study)</a:t>
            </a:r>
          </a:p>
        </p:txBody>
      </p:sp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1779F439-378A-4305-B69A-DBA3C947E89D}"/>
              </a:ext>
            </a:extLst>
          </p:cNvPr>
          <p:cNvSpPr txBox="1">
            <a:spLocks/>
          </p:cNvSpPr>
          <p:nvPr/>
        </p:nvSpPr>
        <p:spPr>
          <a:xfrm>
            <a:off x="332432" y="1920274"/>
            <a:ext cx="8687682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Among all the malicious APs, top 10 brands account for 98.48%</a:t>
            </a:r>
          </a:p>
        </p:txBody>
      </p: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DE9AC237-9E2D-49CB-87D2-BE9C92D6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" y="3512089"/>
            <a:ext cx="3980616" cy="3021054"/>
          </a:xfrm>
          <a:prstGeom prst="rect">
            <a:avLst/>
          </a:prstGeom>
        </p:spPr>
      </p:pic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937B0C8F-CF74-46FC-8BC5-B6C1D7FF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31" y="3595547"/>
            <a:ext cx="4313046" cy="2773951"/>
          </a:xfrm>
          <a:prstGeom prst="rect">
            <a:avLst/>
          </a:prstGeom>
        </p:spPr>
      </p:pic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8DED333F-9137-425A-A8C9-9D19AA09701D}"/>
              </a:ext>
            </a:extLst>
          </p:cNvPr>
          <p:cNvSpPr txBox="1">
            <a:spLocks/>
          </p:cNvSpPr>
          <p:nvPr/>
        </p:nvSpPr>
        <p:spPr>
          <a:xfrm>
            <a:off x="332431" y="2573745"/>
            <a:ext cx="9540617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Some countries exhibit even higher prevalence of attacks than China</a:t>
            </a:r>
          </a:p>
        </p:txBody>
      </p:sp>
    </p:spTree>
    <p:extLst>
      <p:ext uri="{BB962C8B-B14F-4D97-AF65-F5344CB8AC3E}">
        <p14:creationId xmlns:p14="http://schemas.microsoft.com/office/powerpoint/2010/main" val="60626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3.2 Attack Techniques (WAN)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626221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16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40271" y="1485673"/>
            <a:ext cx="8687682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TCP hijacking accounts for 57% of attacks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E978F55D-2ECB-47F2-A168-FEBA08DB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0875"/>
              </p:ext>
            </p:extLst>
          </p:nvPr>
        </p:nvGraphicFramePr>
        <p:xfrm>
          <a:off x="6275142" y="146795"/>
          <a:ext cx="2752811" cy="1856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6373">
                  <a:extLst>
                    <a:ext uri="{9D8B030D-6E8A-4147-A177-3AD203B41FA5}">
                      <a16:colId xmlns:a16="http://schemas.microsoft.com/office/drawing/2014/main" val="2036268794"/>
                    </a:ext>
                  </a:extLst>
                </a:gridCol>
                <a:gridCol w="846438">
                  <a:extLst>
                    <a:ext uri="{9D8B030D-6E8A-4147-A177-3AD203B41FA5}">
                      <a16:colId xmlns:a16="http://schemas.microsoft.com/office/drawing/2014/main" val="307168235"/>
                    </a:ext>
                  </a:extLst>
                </a:gridCol>
              </a:tblGrid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Attack Techniques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Ratio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3889702424"/>
                  </a:ext>
                </a:extLst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A40000"/>
                          </a:solidFill>
                        </a:rPr>
                        <a:t>TCP Hijacking</a:t>
                      </a:r>
                      <a:endParaRPr lang="zh-CN" altLang="en-US" sz="1800" b="1" dirty="0">
                        <a:solidFill>
                          <a:srgbClr val="A40000"/>
                        </a:solidFill>
                      </a:endParaRPr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A40000"/>
                          </a:solidFill>
                        </a:rPr>
                        <a:t>57%</a:t>
                      </a:r>
                      <a:endParaRPr lang="zh-CN" altLang="en-US" sz="1800" b="1" dirty="0">
                        <a:solidFill>
                          <a:srgbClr val="A4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1209019607"/>
                  </a:ext>
                </a:extLst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DNS Hijacking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zh-CN" alt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1661060178"/>
                  </a:ext>
                </a:extLst>
              </a:tr>
              <a:tr h="3678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ARP Spoofing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zh-CN" alt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3759389293"/>
                  </a:ext>
                </a:extLst>
              </a:tr>
              <a:tr h="3678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DHCP Spoofing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973825524"/>
                  </a:ext>
                </a:extLst>
              </a:tr>
            </a:tbl>
          </a:graphicData>
        </a:graphic>
      </p:graphicFrame>
      <p:sp>
        <p:nvSpPr>
          <p:cNvPr id="15" name="圆角矩形 9">
            <a:extLst>
              <a:ext uri="{FF2B5EF4-FFF2-40B4-BE49-F238E27FC236}">
                <a16:creationId xmlns:a16="http://schemas.microsoft.com/office/drawing/2014/main" id="{2C29F4E1-00F5-4A42-AD11-66E8DC382AC3}"/>
              </a:ext>
            </a:extLst>
          </p:cNvPr>
          <p:cNvSpPr/>
          <p:nvPr/>
        </p:nvSpPr>
        <p:spPr>
          <a:xfrm>
            <a:off x="543872" y="2245779"/>
            <a:ext cx="8247590" cy="535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is TCP hijacking still rampant when there is HTTPS?</a:t>
            </a:r>
          </a:p>
        </p:txBody>
      </p:sp>
      <p:sp>
        <p:nvSpPr>
          <p:cNvPr id="16" name="文本占位符 7">
            <a:extLst>
              <a:ext uri="{FF2B5EF4-FFF2-40B4-BE49-F238E27FC236}">
                <a16:creationId xmlns:a16="http://schemas.microsoft.com/office/drawing/2014/main" id="{F6CA7E1F-4155-4606-B1DB-7BD0FD046B6E}"/>
              </a:ext>
            </a:extLst>
          </p:cNvPr>
          <p:cNvSpPr txBox="1">
            <a:spLocks/>
          </p:cNvSpPr>
          <p:nvPr/>
        </p:nvSpPr>
        <p:spPr>
          <a:xfrm>
            <a:off x="323826" y="3097635"/>
            <a:ext cx="8687682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measure HTTPS deployment for top Alexa ranking sites</a:t>
            </a:r>
          </a:p>
        </p:txBody>
      </p:sp>
      <p:pic>
        <p:nvPicPr>
          <p:cNvPr id="9" name="图片 8" descr="图表, 条形图&#10;&#10;描述已自动生成">
            <a:extLst>
              <a:ext uri="{FF2B5EF4-FFF2-40B4-BE49-F238E27FC236}">
                <a16:creationId xmlns:a16="http://schemas.microsoft.com/office/drawing/2014/main" id="{0586BEE5-0655-4902-AB7C-7FA661EC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30" y="4068172"/>
            <a:ext cx="3466075" cy="2608309"/>
          </a:xfrm>
          <a:prstGeom prst="rect">
            <a:avLst/>
          </a:prstGeom>
        </p:spPr>
      </p:pic>
      <p:sp>
        <p:nvSpPr>
          <p:cNvPr id="22" name="文本占位符 7">
            <a:extLst>
              <a:ext uri="{FF2B5EF4-FFF2-40B4-BE49-F238E27FC236}">
                <a16:creationId xmlns:a16="http://schemas.microsoft.com/office/drawing/2014/main" id="{A789F336-614E-4468-B697-2C386C7A0A07}"/>
              </a:ext>
            </a:extLst>
          </p:cNvPr>
          <p:cNvSpPr txBox="1">
            <a:spLocks/>
          </p:cNvSpPr>
          <p:nvPr/>
        </p:nvSpPr>
        <p:spPr>
          <a:xfrm>
            <a:off x="4572000" y="3665464"/>
            <a:ext cx="4583896" cy="3636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A40000"/>
                </a:solidFill>
              </a:rPr>
              <a:t>A staggering lack of effective HTTPS adoption!</a:t>
            </a:r>
          </a:p>
        </p:txBody>
      </p:sp>
      <p:sp>
        <p:nvSpPr>
          <p:cNvPr id="23" name="文本占位符 7">
            <a:extLst>
              <a:ext uri="{FF2B5EF4-FFF2-40B4-BE49-F238E27FC236}">
                <a16:creationId xmlns:a16="http://schemas.microsoft.com/office/drawing/2014/main" id="{96A37656-7E83-479C-94FA-93CEE37681C3}"/>
              </a:ext>
            </a:extLst>
          </p:cNvPr>
          <p:cNvSpPr txBox="1">
            <a:spLocks/>
          </p:cNvSpPr>
          <p:nvPr/>
        </p:nvSpPr>
        <p:spPr>
          <a:xfrm>
            <a:off x="580942" y="4127206"/>
            <a:ext cx="5102881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Quite a few do not use HTTPS by default</a:t>
            </a:r>
          </a:p>
        </p:txBody>
      </p:sp>
      <p:sp>
        <p:nvSpPr>
          <p:cNvPr id="24" name="文本占位符 7">
            <a:extLst>
              <a:ext uri="{FF2B5EF4-FFF2-40B4-BE49-F238E27FC236}">
                <a16:creationId xmlns:a16="http://schemas.microsoft.com/office/drawing/2014/main" id="{A717ECF7-71C5-441D-9D8D-DADC97D41B7B}"/>
              </a:ext>
            </a:extLst>
          </p:cNvPr>
          <p:cNvSpPr txBox="1">
            <a:spLocks/>
          </p:cNvSpPr>
          <p:nvPr/>
        </p:nvSpPr>
        <p:spPr>
          <a:xfrm>
            <a:off x="580943" y="4693572"/>
            <a:ext cx="3564464" cy="78368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b="1" dirty="0">
                <a:solidFill>
                  <a:srgbClr val="A40000"/>
                </a:solidFill>
              </a:rPr>
              <a:t>60% China &amp; 36% US</a:t>
            </a:r>
            <a:r>
              <a:rPr lang="en-US" altLang="zh-CN" sz="1900" dirty="0"/>
              <a:t> top 100 sites do not enable HSTS</a:t>
            </a:r>
          </a:p>
        </p:txBody>
      </p:sp>
      <p:sp>
        <p:nvSpPr>
          <p:cNvPr id="25" name="文本占位符 7">
            <a:extLst>
              <a:ext uri="{FF2B5EF4-FFF2-40B4-BE49-F238E27FC236}">
                <a16:creationId xmlns:a16="http://schemas.microsoft.com/office/drawing/2014/main" id="{E10035DA-1711-4C4E-8418-278C2D948E79}"/>
              </a:ext>
            </a:extLst>
          </p:cNvPr>
          <p:cNvSpPr txBox="1">
            <a:spLocks/>
          </p:cNvSpPr>
          <p:nvPr/>
        </p:nvSpPr>
        <p:spPr>
          <a:xfrm>
            <a:off x="580943" y="5572653"/>
            <a:ext cx="3969712" cy="78368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b="1" dirty="0">
                <a:solidFill>
                  <a:srgbClr val="A40000"/>
                </a:solidFill>
              </a:rPr>
              <a:t>92.5% China &amp; 78.1% US</a:t>
            </a:r>
            <a:r>
              <a:rPr lang="en-US" altLang="zh-CN" sz="1900" dirty="0"/>
              <a:t> top 100 sites do not properly configure HSTS</a:t>
            </a:r>
          </a:p>
        </p:txBody>
      </p:sp>
    </p:spTree>
    <p:extLst>
      <p:ext uri="{BB962C8B-B14F-4D97-AF65-F5344CB8AC3E}">
        <p14:creationId xmlns:p14="http://schemas.microsoft.com/office/powerpoint/2010/main" val="28777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3.3 Attack Techniques (LAN)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626221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17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40271" y="1485673"/>
            <a:ext cx="8687682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DHCP spoofing was previously hypothetical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E978F55D-2ECB-47F2-A168-FEBA08DB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36061"/>
              </p:ext>
            </p:extLst>
          </p:nvPr>
        </p:nvGraphicFramePr>
        <p:xfrm>
          <a:off x="6275142" y="146795"/>
          <a:ext cx="2752811" cy="1856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6373">
                  <a:extLst>
                    <a:ext uri="{9D8B030D-6E8A-4147-A177-3AD203B41FA5}">
                      <a16:colId xmlns:a16="http://schemas.microsoft.com/office/drawing/2014/main" val="2036268794"/>
                    </a:ext>
                  </a:extLst>
                </a:gridCol>
                <a:gridCol w="846438">
                  <a:extLst>
                    <a:ext uri="{9D8B030D-6E8A-4147-A177-3AD203B41FA5}">
                      <a16:colId xmlns:a16="http://schemas.microsoft.com/office/drawing/2014/main" val="307168235"/>
                    </a:ext>
                  </a:extLst>
                </a:gridCol>
              </a:tblGrid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Attack Techniques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Ratio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3889702424"/>
                  </a:ext>
                </a:extLst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TCP Hijacking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1209019607"/>
                  </a:ext>
                </a:extLst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DNS Hijacking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zh-CN" alt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1661060178"/>
                  </a:ext>
                </a:extLst>
              </a:tr>
              <a:tr h="3678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ARP Spoofing</a:t>
                      </a:r>
                      <a:endParaRPr lang="zh-CN" altLang="en-US" sz="1800" dirty="0"/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zh-CN" alt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3759389293"/>
                  </a:ext>
                </a:extLst>
              </a:tr>
              <a:tr h="3678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A40000"/>
                          </a:solidFill>
                        </a:rPr>
                        <a:t>DHCP Spoofing</a:t>
                      </a:r>
                      <a:endParaRPr lang="zh-CN" altLang="en-US" sz="1800" b="1" dirty="0">
                        <a:solidFill>
                          <a:srgbClr val="A40000"/>
                        </a:solidFill>
                      </a:endParaRPr>
                    </a:p>
                  </a:txBody>
                  <a:tcPr marL="84893" marR="84893" marT="42446" marB="424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rgbClr val="A40000"/>
                          </a:solidFill>
                        </a:rPr>
                        <a:t>12%</a:t>
                      </a:r>
                      <a:endParaRPr lang="zh-CN" altLang="en-US" sz="1800" b="1" dirty="0">
                        <a:solidFill>
                          <a:srgbClr val="A40000"/>
                        </a:solidFill>
                      </a:endParaRPr>
                    </a:p>
                  </a:txBody>
                  <a:tcPr marL="84893" marR="84893" marT="42446" marB="42446"/>
                </a:tc>
                <a:extLst>
                  <a:ext uri="{0D108BD9-81ED-4DB2-BD59-A6C34878D82A}">
                    <a16:rowId xmlns:a16="http://schemas.microsoft.com/office/drawing/2014/main" val="973825524"/>
                  </a:ext>
                </a:extLst>
              </a:tr>
            </a:tbl>
          </a:graphicData>
        </a:graphic>
      </p:graphicFrame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DAF30F06-9E23-45CD-AD24-AC770BB9EE4D}"/>
              </a:ext>
            </a:extLst>
          </p:cNvPr>
          <p:cNvSpPr txBox="1">
            <a:spLocks/>
          </p:cNvSpPr>
          <p:nvPr/>
        </p:nvSpPr>
        <p:spPr>
          <a:xfrm>
            <a:off x="360896" y="2181617"/>
            <a:ext cx="6806023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make real-world observations of DHCP spoofing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AA3AFCEA-07DC-4D7A-8927-716C2651E76C}"/>
              </a:ext>
            </a:extLst>
          </p:cNvPr>
          <p:cNvSpPr txBox="1">
            <a:spLocks/>
          </p:cNvSpPr>
          <p:nvPr/>
        </p:nvSpPr>
        <p:spPr>
          <a:xfrm>
            <a:off x="360895" y="2830747"/>
            <a:ext cx="8529791" cy="537033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Spoofing is more detected on APs with poorer LAN connectivity</a:t>
            </a: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92874089-A4D0-4FE6-8159-FA03F941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16" y="3367780"/>
            <a:ext cx="3893832" cy="3008870"/>
          </a:xfrm>
          <a:prstGeom prst="rect">
            <a:avLst/>
          </a:prstGeom>
        </p:spPr>
      </p:pic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E2F6F1C7-C7A1-4E7A-896B-78CF0D154F7A}"/>
              </a:ext>
            </a:extLst>
          </p:cNvPr>
          <p:cNvSpPr txBox="1">
            <a:spLocks/>
          </p:cNvSpPr>
          <p:nvPr/>
        </p:nvSpPr>
        <p:spPr>
          <a:xfrm>
            <a:off x="360895" y="3545940"/>
            <a:ext cx="4954598" cy="106313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Poor LAN environment can slow down legitimate responses’ delivery </a:t>
            </a:r>
          </a:p>
        </p:txBody>
      </p:sp>
      <p:sp>
        <p:nvSpPr>
          <p:cNvPr id="16" name="圆角矩形 9">
            <a:extLst>
              <a:ext uri="{FF2B5EF4-FFF2-40B4-BE49-F238E27FC236}">
                <a16:creationId xmlns:a16="http://schemas.microsoft.com/office/drawing/2014/main" id="{0F00D73C-5695-4C47-AA29-4A4DEA790145}"/>
              </a:ext>
            </a:extLst>
          </p:cNvPr>
          <p:cNvSpPr/>
          <p:nvPr/>
        </p:nvSpPr>
        <p:spPr>
          <a:xfrm>
            <a:off x="548259" y="4787232"/>
            <a:ext cx="4445071" cy="9391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Adversaries may adopt response flooding to increase success rate</a:t>
            </a:r>
          </a:p>
        </p:txBody>
      </p:sp>
    </p:spTree>
    <p:extLst>
      <p:ext uri="{BB962C8B-B14F-4D97-AF65-F5344CB8AC3E}">
        <p14:creationId xmlns:p14="http://schemas.microsoft.com/office/powerpoint/2010/main" val="27630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3.4 Malicious Behaviors &amp; Objectives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18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A40000"/>
                </a:solidFill>
              </a:rPr>
              <a:t>55% </a:t>
            </a:r>
            <a:r>
              <a:rPr lang="en-US" altLang="zh-CN" sz="2400" dirty="0"/>
              <a:t>of the attacks involve </a:t>
            </a:r>
            <a:r>
              <a:rPr lang="en-US" altLang="zh-CN" sz="2400" b="1" dirty="0">
                <a:solidFill>
                  <a:srgbClr val="4472C4"/>
                </a:solidFill>
              </a:rPr>
              <a:t>web pages being injected with ads</a:t>
            </a:r>
          </a:p>
        </p:txBody>
      </p:sp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1779F439-378A-4305-B69A-DBA3C947E89D}"/>
              </a:ext>
            </a:extLst>
          </p:cNvPr>
          <p:cNvSpPr txBox="1">
            <a:spLocks/>
          </p:cNvSpPr>
          <p:nvPr/>
        </p:nvSpPr>
        <p:spPr>
          <a:xfrm>
            <a:off x="314327" y="1836959"/>
            <a:ext cx="8446614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26% are typical </a:t>
            </a:r>
            <a:r>
              <a:rPr lang="en-US" altLang="zh-CN" sz="2400" b="1" dirty="0">
                <a:solidFill>
                  <a:srgbClr val="4472C4"/>
                </a:solidFill>
              </a:rPr>
              <a:t>DoS and passive traffic monitoring </a:t>
            </a:r>
            <a:r>
              <a:rPr lang="en-US" altLang="zh-CN" sz="2400" dirty="0"/>
              <a:t>by spoofing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8DED333F-9137-425A-A8C9-9D19AA09701D}"/>
              </a:ext>
            </a:extLst>
          </p:cNvPr>
          <p:cNvSpPr txBox="1">
            <a:spLocks/>
          </p:cNvSpPr>
          <p:nvPr/>
        </p:nvSpPr>
        <p:spPr>
          <a:xfrm>
            <a:off x="332433" y="2366194"/>
            <a:ext cx="7860098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Potential phishing attacks through DNS hijacking </a:t>
            </a:r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7B5FCA1F-81AC-4A49-8FE1-72AC4491A48C}"/>
              </a:ext>
            </a:extLst>
          </p:cNvPr>
          <p:cNvSpPr txBox="1">
            <a:spLocks/>
          </p:cNvSpPr>
          <p:nvPr/>
        </p:nvSpPr>
        <p:spPr>
          <a:xfrm>
            <a:off x="314327" y="2895429"/>
            <a:ext cx="8143873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HTTPS-targeted attacks such as SSLStrip are identified</a:t>
            </a: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76AA34DD-0E22-4410-A8DC-D09D0BFB60E9}"/>
              </a:ext>
            </a:extLst>
          </p:cNvPr>
          <p:cNvSpPr/>
          <p:nvPr/>
        </p:nvSpPr>
        <p:spPr>
          <a:xfrm>
            <a:off x="7346092" y="2514600"/>
            <a:ext cx="259492" cy="654908"/>
          </a:xfrm>
          <a:prstGeom prst="rightBrace">
            <a:avLst>
              <a:gd name="adj1" fmla="val 8333"/>
              <a:gd name="adj2" fmla="val 51939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0E72FB-4BC0-438B-A87C-EF77C532E5AE}"/>
              </a:ext>
            </a:extLst>
          </p:cNvPr>
          <p:cNvSpPr txBox="1"/>
          <p:nvPr/>
        </p:nvSpPr>
        <p:spPr>
          <a:xfrm>
            <a:off x="7524195" y="2652498"/>
            <a:ext cx="87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&lt; 8%</a:t>
            </a:r>
            <a:endParaRPr lang="zh-CN" altLang="en-US" dirty="0"/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B8F697CA-CE5F-4530-A591-4775978B60D5}"/>
              </a:ext>
            </a:extLst>
          </p:cNvPr>
          <p:cNvSpPr txBox="1">
            <a:spLocks/>
          </p:cNvSpPr>
          <p:nvPr/>
        </p:nvSpPr>
        <p:spPr>
          <a:xfrm>
            <a:off x="314326" y="3446899"/>
            <a:ext cx="8143873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Ad injection is detected on</a:t>
            </a:r>
          </a:p>
        </p:txBody>
      </p:sp>
      <p:sp>
        <p:nvSpPr>
          <p:cNvPr id="14" name="圆角矩形 9">
            <a:extLst>
              <a:ext uri="{FF2B5EF4-FFF2-40B4-BE49-F238E27FC236}">
                <a16:creationId xmlns:a16="http://schemas.microsoft.com/office/drawing/2014/main" id="{9ADEA73D-6B62-4405-99E7-CAAA957DBE43}"/>
              </a:ext>
            </a:extLst>
          </p:cNvPr>
          <p:cNvSpPr/>
          <p:nvPr/>
        </p:nvSpPr>
        <p:spPr>
          <a:xfrm>
            <a:off x="822190" y="4058781"/>
            <a:ext cx="3094173" cy="738771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2.33%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APs with strong encryption (WPA/WPA2)</a:t>
            </a:r>
          </a:p>
        </p:txBody>
      </p:sp>
      <p:sp>
        <p:nvSpPr>
          <p:cNvPr id="15" name="圆角矩形 9">
            <a:extLst>
              <a:ext uri="{FF2B5EF4-FFF2-40B4-BE49-F238E27FC236}">
                <a16:creationId xmlns:a16="http://schemas.microsoft.com/office/drawing/2014/main" id="{EC156E58-843D-43EA-91DD-561D22E259C3}"/>
              </a:ext>
            </a:extLst>
          </p:cNvPr>
          <p:cNvSpPr/>
          <p:nvPr/>
        </p:nvSpPr>
        <p:spPr>
          <a:xfrm>
            <a:off x="5321238" y="4058780"/>
            <a:ext cx="3000572" cy="738771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 APs with no or weak encryption (WEP)</a:t>
            </a:r>
          </a:p>
        </p:txBody>
      </p:sp>
      <p:sp>
        <p:nvSpPr>
          <p:cNvPr id="16" name="箭头: 左右 15">
            <a:extLst>
              <a:ext uri="{FF2B5EF4-FFF2-40B4-BE49-F238E27FC236}">
                <a16:creationId xmlns:a16="http://schemas.microsoft.com/office/drawing/2014/main" id="{619BAEEB-B094-4878-9252-8C9B38E6D806}"/>
              </a:ext>
            </a:extLst>
          </p:cNvPr>
          <p:cNvSpPr/>
          <p:nvPr/>
        </p:nvSpPr>
        <p:spPr>
          <a:xfrm>
            <a:off x="4099995" y="4277324"/>
            <a:ext cx="1127644" cy="312156"/>
          </a:xfrm>
          <a:prstGeom prst="left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3AA388F-1C5E-461E-9F22-78DAFD74D3C1}"/>
              </a:ext>
            </a:extLst>
          </p:cNvPr>
          <p:cNvSpPr txBox="1"/>
          <p:nvPr/>
        </p:nvSpPr>
        <p:spPr>
          <a:xfrm>
            <a:off x="4099995" y="3680505"/>
            <a:ext cx="51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A40000"/>
                </a:solidFill>
              </a:rPr>
              <a:t>Better encryption seems to aggravate the problem?</a:t>
            </a:r>
          </a:p>
        </p:txBody>
      </p:sp>
      <p:pic>
        <p:nvPicPr>
          <p:cNvPr id="9" name="图片 8" descr="图表, 条形图&#10;&#10;描述已自动生成">
            <a:extLst>
              <a:ext uri="{FF2B5EF4-FFF2-40B4-BE49-F238E27FC236}">
                <a16:creationId xmlns:a16="http://schemas.microsoft.com/office/drawing/2014/main" id="{5D79162D-B77C-4450-ADBA-9A536627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43" y="4855802"/>
            <a:ext cx="2507835" cy="1953969"/>
          </a:xfrm>
          <a:prstGeom prst="rect">
            <a:avLst/>
          </a:prstGeom>
        </p:spPr>
      </p:pic>
      <p:sp>
        <p:nvSpPr>
          <p:cNvPr id="24" name="文本占位符 7">
            <a:extLst>
              <a:ext uri="{FF2B5EF4-FFF2-40B4-BE49-F238E27FC236}">
                <a16:creationId xmlns:a16="http://schemas.microsoft.com/office/drawing/2014/main" id="{DE46E812-97D2-40C5-9F86-D9568382E672}"/>
              </a:ext>
            </a:extLst>
          </p:cNvPr>
          <p:cNvSpPr txBox="1">
            <a:spLocks/>
          </p:cNvSpPr>
          <p:nvPr/>
        </p:nvSpPr>
        <p:spPr>
          <a:xfrm>
            <a:off x="332433" y="4869196"/>
            <a:ext cx="5578626" cy="91888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Strong encryption leads to</a:t>
            </a:r>
            <a:r>
              <a:rPr lang="zh-CN" altLang="en-US" sz="2400" dirty="0"/>
              <a:t> </a:t>
            </a:r>
            <a:r>
              <a:rPr lang="en-US" altLang="zh-CN" sz="2400" dirty="0"/>
              <a:t>better</a:t>
            </a:r>
            <a:r>
              <a:rPr lang="zh-CN" altLang="en-US" sz="2400" dirty="0"/>
              <a:t> </a:t>
            </a:r>
            <a:r>
              <a:rPr lang="en-US" altLang="zh-CN" sz="2400" dirty="0"/>
              <a:t>Internet</a:t>
            </a:r>
            <a:r>
              <a:rPr lang="zh-CN" altLang="en-US" sz="2400" dirty="0"/>
              <a:t> </a:t>
            </a:r>
            <a:r>
              <a:rPr lang="en-US" altLang="zh-CN" sz="2400" dirty="0"/>
              <a:t>connectivity,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thus higher success rate</a:t>
            </a:r>
          </a:p>
        </p:txBody>
      </p:sp>
      <p:sp>
        <p:nvSpPr>
          <p:cNvPr id="25" name="圆角矩形 9">
            <a:extLst>
              <a:ext uri="{FF2B5EF4-FFF2-40B4-BE49-F238E27FC236}">
                <a16:creationId xmlns:a16="http://schemas.microsoft.com/office/drawing/2014/main" id="{4BEF4E39-8BE7-49A0-9BD6-D0E1CFC229C8}"/>
              </a:ext>
            </a:extLst>
          </p:cNvPr>
          <p:cNvSpPr/>
          <p:nvPr/>
        </p:nvSpPr>
        <p:spPr>
          <a:xfrm>
            <a:off x="899210" y="5861680"/>
            <a:ext cx="4445071" cy="807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Solely relying on link-layer cryptography may not suffice</a:t>
            </a:r>
          </a:p>
        </p:txBody>
      </p:sp>
    </p:spTree>
    <p:extLst>
      <p:ext uri="{BB962C8B-B14F-4D97-AF65-F5344CB8AC3E}">
        <p14:creationId xmlns:p14="http://schemas.microsoft.com/office/powerpoint/2010/main" val="1319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3.5 Fundamental Motives of Ad Injection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19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Evasive techniques are adopted (domain altering, code obfuscation)</a:t>
            </a:r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A1ADA98C-3014-47BF-BB8B-32FA5935A275}"/>
              </a:ext>
            </a:extLst>
          </p:cNvPr>
          <p:cNvSpPr txBox="1">
            <a:spLocks/>
          </p:cNvSpPr>
          <p:nvPr/>
        </p:nvSpPr>
        <p:spPr>
          <a:xfrm>
            <a:off x="314326" y="1886433"/>
            <a:ext cx="8329225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4472C4"/>
                </a:solidFill>
              </a:rPr>
              <a:t>A malicious AP does not compromise all intercepted web pages!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DB856DBA-D80E-4408-9F55-5B02FDC0852F}"/>
              </a:ext>
            </a:extLst>
          </p:cNvPr>
          <p:cNvSpPr txBox="1">
            <a:spLocks/>
          </p:cNvSpPr>
          <p:nvPr/>
        </p:nvSpPr>
        <p:spPr>
          <a:xfrm>
            <a:off x="332432" y="2488863"/>
            <a:ext cx="8329225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analytically model the economy behind ad-injection attacks</a:t>
            </a:r>
          </a:p>
        </p:txBody>
      </p:sp>
      <p:sp>
        <p:nvSpPr>
          <p:cNvPr id="12" name="圆角矩形 9">
            <a:extLst>
              <a:ext uri="{FF2B5EF4-FFF2-40B4-BE49-F238E27FC236}">
                <a16:creationId xmlns:a16="http://schemas.microsoft.com/office/drawing/2014/main" id="{4CD04189-FEFD-4597-B66E-2CB2CF580B18}"/>
              </a:ext>
            </a:extLst>
          </p:cNvPr>
          <p:cNvSpPr/>
          <p:nvPr/>
        </p:nvSpPr>
        <p:spPr>
          <a:xfrm>
            <a:off x="1117201" y="3100862"/>
            <a:ext cx="3094173" cy="470970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injection probability </a:t>
            </a:r>
            <a:r>
              <a:rPr lang="en-US" altLang="zh-CN" sz="1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9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endParaRPr lang="en-US" altLang="zh-CN" sz="16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9">
            <a:extLst>
              <a:ext uri="{FF2B5EF4-FFF2-40B4-BE49-F238E27FC236}">
                <a16:creationId xmlns:a16="http://schemas.microsoft.com/office/drawing/2014/main" id="{C589E6D3-0493-4337-9F21-E77B805E389E}"/>
              </a:ext>
            </a:extLst>
          </p:cNvPr>
          <p:cNvSpPr/>
          <p:nvPr/>
        </p:nvSpPr>
        <p:spPr>
          <a:xfrm>
            <a:off x="5104994" y="3100862"/>
            <a:ext cx="3000572" cy="470970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injection profit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Profit(P</a:t>
            </a:r>
            <a:r>
              <a:rPr lang="en-US" altLang="zh-CN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4" name="箭头: 左右 13">
            <a:extLst>
              <a:ext uri="{FF2B5EF4-FFF2-40B4-BE49-F238E27FC236}">
                <a16:creationId xmlns:a16="http://schemas.microsoft.com/office/drawing/2014/main" id="{89172F7B-095F-445D-A370-DD366644C258}"/>
              </a:ext>
            </a:extLst>
          </p:cNvPr>
          <p:cNvSpPr/>
          <p:nvPr/>
        </p:nvSpPr>
        <p:spPr>
          <a:xfrm>
            <a:off x="4287116" y="3196878"/>
            <a:ext cx="742136" cy="312156"/>
          </a:xfrm>
          <a:prstGeom prst="left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BDE41E-C914-4F95-8741-7196C1D60FF8}"/>
              </a:ext>
            </a:extLst>
          </p:cNvPr>
          <p:cNvSpPr txBox="1"/>
          <p:nvPr/>
        </p:nvSpPr>
        <p:spPr>
          <a:xfrm>
            <a:off x="4474697" y="2925873"/>
            <a:ext cx="36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A40000"/>
                </a:solidFill>
              </a:rPr>
              <a:t>?</a:t>
            </a:r>
          </a:p>
        </p:txBody>
      </p:sp>
      <p:sp>
        <p:nvSpPr>
          <p:cNvPr id="16" name="文本占位符 7">
            <a:extLst>
              <a:ext uri="{FF2B5EF4-FFF2-40B4-BE49-F238E27FC236}">
                <a16:creationId xmlns:a16="http://schemas.microsoft.com/office/drawing/2014/main" id="{89F6F9F8-3DAB-470E-A7FA-0057B40877BE}"/>
              </a:ext>
            </a:extLst>
          </p:cNvPr>
          <p:cNvSpPr txBox="1">
            <a:spLocks/>
          </p:cNvSpPr>
          <p:nvPr/>
        </p:nvSpPr>
        <p:spPr>
          <a:xfrm>
            <a:off x="332431" y="3712861"/>
            <a:ext cx="8329225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Key insight: malicious APs can gradually recover over time</a:t>
            </a: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34D4BDCD-19B4-4D8F-9F02-36645D3E66DE}"/>
              </a:ext>
            </a:extLst>
          </p:cNvPr>
          <p:cNvSpPr txBox="1">
            <a:spLocks/>
          </p:cNvSpPr>
          <p:nvPr/>
        </p:nvSpPr>
        <p:spPr>
          <a:xfrm>
            <a:off x="837691" y="4228642"/>
            <a:ext cx="2949651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Unintentional recovery</a:t>
            </a:r>
          </a:p>
        </p:txBody>
      </p:sp>
      <p:sp>
        <p:nvSpPr>
          <p:cNvPr id="18" name="文本占位符 7">
            <a:extLst>
              <a:ext uri="{FF2B5EF4-FFF2-40B4-BE49-F238E27FC236}">
                <a16:creationId xmlns:a16="http://schemas.microsoft.com/office/drawing/2014/main" id="{D573A650-15FA-48F4-B915-4094B2CB3719}"/>
              </a:ext>
            </a:extLst>
          </p:cNvPr>
          <p:cNvSpPr txBox="1">
            <a:spLocks/>
          </p:cNvSpPr>
          <p:nvPr/>
        </p:nvSpPr>
        <p:spPr>
          <a:xfrm>
            <a:off x="5677926" y="4228642"/>
            <a:ext cx="2949651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Intentional recovery</a:t>
            </a:r>
          </a:p>
        </p:txBody>
      </p:sp>
      <p:pic>
        <p:nvPicPr>
          <p:cNvPr id="10" name="图片 9" descr="图表, 散点图&#10;&#10;描述已自动生成">
            <a:extLst>
              <a:ext uri="{FF2B5EF4-FFF2-40B4-BE49-F238E27FC236}">
                <a16:creationId xmlns:a16="http://schemas.microsoft.com/office/drawing/2014/main" id="{795835A8-C4EA-4B08-8A7F-A850ED4E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6" y="4582227"/>
            <a:ext cx="2329192" cy="1820730"/>
          </a:xfrm>
          <a:prstGeom prst="rect">
            <a:avLst/>
          </a:prstGeom>
        </p:spPr>
      </p:pic>
      <p:pic>
        <p:nvPicPr>
          <p:cNvPr id="22" name="图片 21" descr="图示&#10;&#10;描述已自动生成">
            <a:extLst>
              <a:ext uri="{FF2B5EF4-FFF2-40B4-BE49-F238E27FC236}">
                <a16:creationId xmlns:a16="http://schemas.microsoft.com/office/drawing/2014/main" id="{ED9AAB18-BD91-4542-BD9E-044973B8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1" y="4569883"/>
            <a:ext cx="2329192" cy="1875916"/>
          </a:xfrm>
          <a:prstGeom prst="rect">
            <a:avLst/>
          </a:prstGeom>
        </p:spPr>
      </p:pic>
      <p:pic>
        <p:nvPicPr>
          <p:cNvPr id="24" name="图片 23" descr="文本&#10;&#10;中度可信度描述已自动生成">
            <a:extLst>
              <a:ext uri="{FF2B5EF4-FFF2-40B4-BE49-F238E27FC236}">
                <a16:creationId xmlns:a16="http://schemas.microsoft.com/office/drawing/2014/main" id="{F2E55595-3003-4F0F-9CFD-527E5157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58" y="6431140"/>
            <a:ext cx="1451919" cy="294921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6B5D38B-3F4F-4178-AE6F-4A61FAA6D3F0}"/>
              </a:ext>
            </a:extLst>
          </p:cNvPr>
          <p:cNvSpPr/>
          <p:nvPr/>
        </p:nvSpPr>
        <p:spPr>
          <a:xfrm>
            <a:off x="1458097" y="6437318"/>
            <a:ext cx="1624913" cy="310253"/>
          </a:xfrm>
          <a:prstGeom prst="ellipse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7B06405-277D-47AA-B7B1-9D4D9D715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86" y="6549989"/>
            <a:ext cx="2792627" cy="215762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6A08C844-AD5C-4221-9659-CF091887B388}"/>
              </a:ext>
            </a:extLst>
          </p:cNvPr>
          <p:cNvSpPr/>
          <p:nvPr/>
        </p:nvSpPr>
        <p:spPr>
          <a:xfrm>
            <a:off x="5593266" y="6458259"/>
            <a:ext cx="3000858" cy="363599"/>
          </a:xfrm>
          <a:prstGeom prst="ellipse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3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4490" y="1354682"/>
            <a:ext cx="3575018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1. Background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8672" y="2286848"/>
            <a:ext cx="378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2. Methodology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2807" y="3161185"/>
            <a:ext cx="353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3. Key Findings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0244" y="5005370"/>
            <a:ext cx="2983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5. Summary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</a:t>
            </a:fld>
            <a:endParaRPr lang="zh-CN" altLang="en-US" sz="2400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77D390-C6C0-2641-B654-3861617E05FD}"/>
              </a:ext>
            </a:extLst>
          </p:cNvPr>
          <p:cNvSpPr txBox="1">
            <a:spLocks/>
          </p:cNvSpPr>
          <p:nvPr/>
        </p:nvSpPr>
        <p:spPr>
          <a:xfrm>
            <a:off x="3612638" y="480286"/>
            <a:ext cx="2015919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latin typeface="+mn-lt"/>
              </a:rPr>
              <a:t>Outline</a:t>
            </a:r>
            <a:endParaRPr kumimoji="1" lang="zh-CN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5B109-33E1-5B4C-A779-FDF525FB6473}"/>
              </a:ext>
            </a:extLst>
          </p:cNvPr>
          <p:cNvSpPr/>
          <p:nvPr/>
        </p:nvSpPr>
        <p:spPr>
          <a:xfrm>
            <a:off x="2299711" y="4035522"/>
            <a:ext cx="4641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4. Attack Ecosystem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11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3.5 Fundamental Motives of Ad Injection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20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With the recovery probability of malicious APs: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0D117E4-B2EB-4A4C-9DB9-9D230090FB35}"/>
              </a:ext>
            </a:extLst>
          </p:cNvPr>
          <p:cNvSpPr/>
          <p:nvPr/>
        </p:nvSpPr>
        <p:spPr>
          <a:xfrm>
            <a:off x="505542" y="1897479"/>
            <a:ext cx="2299442" cy="470970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Recovery probability</a:t>
            </a:r>
            <a:endParaRPr lang="en-US" altLang="zh-CN" sz="16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9">
            <a:extLst>
              <a:ext uri="{FF2B5EF4-FFF2-40B4-BE49-F238E27FC236}">
                <a16:creationId xmlns:a16="http://schemas.microsoft.com/office/drawing/2014/main" id="{A6F2D5F4-B38F-4274-8E56-C1203DCD53BF}"/>
              </a:ext>
            </a:extLst>
          </p:cNvPr>
          <p:cNvSpPr/>
          <p:nvPr/>
        </p:nvSpPr>
        <p:spPr>
          <a:xfrm>
            <a:off x="3183110" y="1897479"/>
            <a:ext cx="2842597" cy="470970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 of malicious APs</a:t>
            </a:r>
            <a:endParaRPr lang="en-US" altLang="zh-CN" sz="16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9">
            <a:extLst>
              <a:ext uri="{FF2B5EF4-FFF2-40B4-BE49-F238E27FC236}">
                <a16:creationId xmlns:a16="http://schemas.microsoft.com/office/drawing/2014/main" id="{9ED2265D-8E36-4EF6-96F5-05AC964500B0}"/>
              </a:ext>
            </a:extLst>
          </p:cNvPr>
          <p:cNvSpPr/>
          <p:nvPr/>
        </p:nvSpPr>
        <p:spPr>
          <a:xfrm>
            <a:off x="6403833" y="1897479"/>
            <a:ext cx="2299442" cy="470970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Estimated profit</a:t>
            </a:r>
            <a:endParaRPr lang="en-US" altLang="zh-CN" sz="16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B9EE776-5BD7-47D4-8DEE-1C43D4B8DC88}"/>
              </a:ext>
            </a:extLst>
          </p:cNvPr>
          <p:cNvSpPr/>
          <p:nvPr/>
        </p:nvSpPr>
        <p:spPr>
          <a:xfrm>
            <a:off x="2854102" y="1990432"/>
            <a:ext cx="279890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80215D85-A92D-44AF-940B-D6C0B3A36E23}"/>
              </a:ext>
            </a:extLst>
          </p:cNvPr>
          <p:cNvSpPr/>
          <p:nvPr/>
        </p:nvSpPr>
        <p:spPr>
          <a:xfrm>
            <a:off x="6074825" y="1984500"/>
            <a:ext cx="279890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A2141B0F-BBE1-4E33-95A9-BC4A6A94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0" y="3302866"/>
            <a:ext cx="3462954" cy="2700513"/>
          </a:xfrm>
          <a:prstGeom prst="rect">
            <a:avLst/>
          </a:prstGeom>
        </p:spPr>
      </p:pic>
      <p:sp>
        <p:nvSpPr>
          <p:cNvPr id="18" name="文本占位符 7">
            <a:extLst>
              <a:ext uri="{FF2B5EF4-FFF2-40B4-BE49-F238E27FC236}">
                <a16:creationId xmlns:a16="http://schemas.microsoft.com/office/drawing/2014/main" id="{2EF43243-067E-46AB-99F4-37D15FE11736}"/>
              </a:ext>
            </a:extLst>
          </p:cNvPr>
          <p:cNvSpPr txBox="1">
            <a:spLocks/>
          </p:cNvSpPr>
          <p:nvPr/>
        </p:nvSpPr>
        <p:spPr>
          <a:xfrm>
            <a:off x="445756" y="2533488"/>
            <a:ext cx="3322029" cy="764861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n"/>
            </a:pPr>
            <a:r>
              <a:rPr lang="en-US" altLang="zh-CN" sz="2400" dirty="0"/>
              <a:t>Estimated profit</a:t>
            </a:r>
          </a:p>
          <a:p>
            <a:pPr algn="ctr"/>
            <a:r>
              <a:rPr lang="en-US" altLang="zh-CN" sz="2400" dirty="0"/>
              <a:t>Maximized at </a:t>
            </a:r>
            <a:r>
              <a:rPr lang="en-US" altLang="zh-CN" sz="2400" i="1" dirty="0"/>
              <a:t>P</a:t>
            </a:r>
            <a:r>
              <a:rPr lang="en-US" altLang="zh-CN" sz="1200" i="1" dirty="0"/>
              <a:t>ad</a:t>
            </a:r>
            <a:r>
              <a:rPr lang="en-US" altLang="zh-CN" sz="2400" i="1" dirty="0"/>
              <a:t> </a:t>
            </a:r>
            <a:r>
              <a:rPr lang="en-US" altLang="zh-CN" sz="2400" dirty="0"/>
              <a:t>= </a:t>
            </a:r>
            <a:r>
              <a:rPr lang="en-US" altLang="zh-CN" sz="2400" b="1" dirty="0">
                <a:solidFill>
                  <a:srgbClr val="4472C4"/>
                </a:solidFill>
              </a:rPr>
              <a:t>0.15</a:t>
            </a:r>
          </a:p>
        </p:txBody>
      </p:sp>
      <p:pic>
        <p:nvPicPr>
          <p:cNvPr id="17" name="图片 16" descr="图片包含 图示&#10;&#10;描述已自动生成">
            <a:extLst>
              <a:ext uri="{FF2B5EF4-FFF2-40B4-BE49-F238E27FC236}">
                <a16:creationId xmlns:a16="http://schemas.microsoft.com/office/drawing/2014/main" id="{E38E426A-8E4A-4882-84A0-6856DCB8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54" y="3298349"/>
            <a:ext cx="3462954" cy="2710138"/>
          </a:xfrm>
          <a:prstGeom prst="rect">
            <a:avLst/>
          </a:prstGeom>
        </p:spPr>
      </p:pic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C4F34E0C-4A7A-47BB-8EFE-BEB05DEE7EE0}"/>
              </a:ext>
            </a:extLst>
          </p:cNvPr>
          <p:cNvSpPr txBox="1">
            <a:spLocks/>
          </p:cNvSpPr>
          <p:nvPr/>
        </p:nvSpPr>
        <p:spPr>
          <a:xfrm>
            <a:off x="5376817" y="2533488"/>
            <a:ext cx="3462955" cy="764861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n"/>
            </a:pPr>
            <a:r>
              <a:rPr lang="en-US" altLang="zh-CN" sz="2400" dirty="0"/>
              <a:t>Actual injection probability</a:t>
            </a:r>
          </a:p>
          <a:p>
            <a:pPr algn="ctr"/>
            <a:r>
              <a:rPr lang="en-US" altLang="zh-CN" sz="2400" dirty="0"/>
              <a:t>Averaging at </a:t>
            </a:r>
            <a:r>
              <a:rPr lang="en-US" altLang="zh-CN" sz="2400" i="1" dirty="0"/>
              <a:t>P</a:t>
            </a:r>
            <a:r>
              <a:rPr lang="en-US" altLang="zh-CN" sz="1200" i="1" dirty="0"/>
              <a:t>ad</a:t>
            </a:r>
            <a:r>
              <a:rPr lang="en-US" altLang="zh-CN" sz="2400" i="1" dirty="0"/>
              <a:t> </a:t>
            </a:r>
            <a:r>
              <a:rPr lang="en-US" altLang="zh-CN" sz="2400" dirty="0"/>
              <a:t>= </a:t>
            </a:r>
            <a:r>
              <a:rPr lang="en-US" altLang="zh-CN" sz="2400" b="1" dirty="0">
                <a:solidFill>
                  <a:srgbClr val="4472C4"/>
                </a:solidFill>
              </a:rPr>
              <a:t>0.17</a:t>
            </a:r>
          </a:p>
        </p:txBody>
      </p:sp>
      <p:sp>
        <p:nvSpPr>
          <p:cNvPr id="22" name="箭头: 左右 21">
            <a:extLst>
              <a:ext uri="{FF2B5EF4-FFF2-40B4-BE49-F238E27FC236}">
                <a16:creationId xmlns:a16="http://schemas.microsoft.com/office/drawing/2014/main" id="{20DA36AD-10E8-4B9E-9806-3537F6764DD4}"/>
              </a:ext>
            </a:extLst>
          </p:cNvPr>
          <p:cNvSpPr/>
          <p:nvPr/>
        </p:nvSpPr>
        <p:spPr>
          <a:xfrm>
            <a:off x="3931253" y="2867253"/>
            <a:ext cx="1282095" cy="312156"/>
          </a:xfrm>
          <a:prstGeom prst="left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F46C87-6232-4E0B-A75A-0856718173C3}"/>
              </a:ext>
            </a:extLst>
          </p:cNvPr>
          <p:cNvSpPr txBox="1"/>
          <p:nvPr/>
        </p:nvSpPr>
        <p:spPr>
          <a:xfrm>
            <a:off x="3882977" y="2563968"/>
            <a:ext cx="13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A40000"/>
                </a:solidFill>
              </a:rPr>
              <a:t>Very close!</a:t>
            </a: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C73A331F-80CF-49CF-98BE-5D2C082CF2E6}"/>
              </a:ext>
            </a:extLst>
          </p:cNvPr>
          <p:cNvSpPr/>
          <p:nvPr/>
        </p:nvSpPr>
        <p:spPr>
          <a:xfrm>
            <a:off x="1487569" y="6041448"/>
            <a:ext cx="6452442" cy="719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Adversaries may have carefully tuned their behaviors </a:t>
            </a:r>
          </a:p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achieve maximum profit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17179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64544" y="1354682"/>
            <a:ext cx="3414909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1. Background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8672" y="2286848"/>
            <a:ext cx="378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2. Methodology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2807" y="3161185"/>
            <a:ext cx="353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3. Key Findings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0244" y="5005370"/>
            <a:ext cx="2983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5. Summary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77D390-C6C0-2641-B654-3861617E05FD}"/>
              </a:ext>
            </a:extLst>
          </p:cNvPr>
          <p:cNvSpPr txBox="1">
            <a:spLocks/>
          </p:cNvSpPr>
          <p:nvPr/>
        </p:nvSpPr>
        <p:spPr>
          <a:xfrm>
            <a:off x="3612638" y="480286"/>
            <a:ext cx="2015919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latin typeface="+mn-lt"/>
              </a:rPr>
              <a:t>Outline</a:t>
            </a:r>
            <a:endParaRPr kumimoji="1" lang="zh-CN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5B109-33E1-5B4C-A779-FDF525FB6473}"/>
              </a:ext>
            </a:extLst>
          </p:cNvPr>
          <p:cNvSpPr/>
          <p:nvPr/>
        </p:nvSpPr>
        <p:spPr>
          <a:xfrm>
            <a:off x="2299710" y="4035522"/>
            <a:ext cx="4641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4. Attack Ecosystem</a:t>
            </a:r>
          </a:p>
        </p:txBody>
      </p:sp>
      <p:sp>
        <p:nvSpPr>
          <p:cNvPr id="9" name="灯片编号占位符 18">
            <a:extLst>
              <a:ext uri="{FF2B5EF4-FFF2-40B4-BE49-F238E27FC236}">
                <a16:creationId xmlns:a16="http://schemas.microsoft.com/office/drawing/2014/main" id="{3733F1EC-306C-429B-A31F-5877892D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21</a:t>
            </a:fld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262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4.1 Uncovering the Ecosystem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22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examine adversaries’ code inserted into the web page</a:t>
            </a:r>
          </a:p>
        </p:txBody>
      </p:sp>
      <p:pic>
        <p:nvPicPr>
          <p:cNvPr id="3" name="图片 2" descr="图示, 示意图&#10;&#10;描述已自动生成">
            <a:extLst>
              <a:ext uri="{FF2B5EF4-FFF2-40B4-BE49-F238E27FC236}">
                <a16:creationId xmlns:a16="http://schemas.microsoft.com/office/drawing/2014/main" id="{CE95F335-2737-4851-8906-8DC80479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8" y="3701717"/>
            <a:ext cx="6671976" cy="2903545"/>
          </a:xfrm>
          <a:prstGeom prst="rect">
            <a:avLst/>
          </a:prstGeom>
        </p:spPr>
      </p:pic>
      <p:sp>
        <p:nvSpPr>
          <p:cNvPr id="25" name="文本占位符 7">
            <a:extLst>
              <a:ext uri="{FF2B5EF4-FFF2-40B4-BE49-F238E27FC236}">
                <a16:creationId xmlns:a16="http://schemas.microsoft.com/office/drawing/2014/main" id="{44E84A2A-300A-46A8-AC25-96853BFA05C6}"/>
              </a:ext>
            </a:extLst>
          </p:cNvPr>
          <p:cNvSpPr txBox="1">
            <a:spLocks/>
          </p:cNvSpPr>
          <p:nvPr/>
        </p:nvSpPr>
        <p:spPr>
          <a:xfrm>
            <a:off x="314327" y="1940257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Injection code consists of two components</a:t>
            </a:r>
          </a:p>
        </p:txBody>
      </p:sp>
      <p:sp>
        <p:nvSpPr>
          <p:cNvPr id="26" name="文本占位符 7">
            <a:extLst>
              <a:ext uri="{FF2B5EF4-FFF2-40B4-BE49-F238E27FC236}">
                <a16:creationId xmlns:a16="http://schemas.microsoft.com/office/drawing/2014/main" id="{51184AD8-F9F1-49AC-8EE8-7C24DD409BE1}"/>
              </a:ext>
            </a:extLst>
          </p:cNvPr>
          <p:cNvSpPr txBox="1">
            <a:spLocks/>
          </p:cNvSpPr>
          <p:nvPr/>
        </p:nvSpPr>
        <p:spPr>
          <a:xfrm>
            <a:off x="1021176" y="2490358"/>
            <a:ext cx="2949651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Code for injecting ads</a:t>
            </a:r>
          </a:p>
        </p:txBody>
      </p:sp>
      <p:sp>
        <p:nvSpPr>
          <p:cNvPr id="27" name="文本占位符 7">
            <a:extLst>
              <a:ext uri="{FF2B5EF4-FFF2-40B4-BE49-F238E27FC236}">
                <a16:creationId xmlns:a16="http://schemas.microsoft.com/office/drawing/2014/main" id="{1F052F2F-746C-47D8-98CA-3B68B0D9BE83}"/>
              </a:ext>
            </a:extLst>
          </p:cNvPr>
          <p:cNvSpPr txBox="1">
            <a:spLocks/>
          </p:cNvSpPr>
          <p:nvPr/>
        </p:nvSpPr>
        <p:spPr>
          <a:xfrm>
            <a:off x="4629403" y="2493660"/>
            <a:ext cx="4514597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A40000"/>
                </a:solidFill>
              </a:rPr>
              <a:t>Code from legitimate domains?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923618-1AC8-4F6A-9D43-AC7AB1144AFD}"/>
              </a:ext>
            </a:extLst>
          </p:cNvPr>
          <p:cNvSpPr txBox="1"/>
          <p:nvPr/>
        </p:nvSpPr>
        <p:spPr>
          <a:xfrm>
            <a:off x="6672791" y="1958015"/>
            <a:ext cx="248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4472C4"/>
                </a:solidFill>
              </a:rPr>
              <a:t>e.g., hm.baidu.com</a:t>
            </a:r>
          </a:p>
          <a:p>
            <a:pPr algn="ctr"/>
            <a:r>
              <a:rPr lang="en-US" altLang="zh-CN" b="1" dirty="0">
                <a:solidFill>
                  <a:srgbClr val="4472C4"/>
                </a:solidFill>
              </a:rPr>
              <a:t>Web analytics service!</a:t>
            </a:r>
          </a:p>
        </p:txBody>
      </p:sp>
      <p:sp>
        <p:nvSpPr>
          <p:cNvPr id="29" name="圆角矩形 9">
            <a:extLst>
              <a:ext uri="{FF2B5EF4-FFF2-40B4-BE49-F238E27FC236}">
                <a16:creationId xmlns:a16="http://schemas.microsoft.com/office/drawing/2014/main" id="{6B2F92EB-94CB-4676-9FEA-CFAB512DF6B1}"/>
              </a:ext>
            </a:extLst>
          </p:cNvPr>
          <p:cNvSpPr/>
          <p:nvPr/>
        </p:nvSpPr>
        <p:spPr>
          <a:xfrm>
            <a:off x="425701" y="3008541"/>
            <a:ext cx="8576178" cy="4771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Adversaries use web analytics service to prove their advertising effects! </a:t>
            </a:r>
          </a:p>
        </p:txBody>
      </p:sp>
    </p:spTree>
    <p:extLst>
      <p:ext uri="{BB962C8B-B14F-4D97-AF65-F5344CB8AC3E}">
        <p14:creationId xmlns:p14="http://schemas.microsoft.com/office/powerpoint/2010/main" val="32646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4.1 Uncovering the Ecosystem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23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32432" y="1307724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Adversaries act as ad-serving platforms</a:t>
            </a:r>
          </a:p>
        </p:txBody>
      </p:sp>
      <p:sp>
        <p:nvSpPr>
          <p:cNvPr id="25" name="文本占位符 7">
            <a:extLst>
              <a:ext uri="{FF2B5EF4-FFF2-40B4-BE49-F238E27FC236}">
                <a16:creationId xmlns:a16="http://schemas.microsoft.com/office/drawing/2014/main" id="{44E84A2A-300A-46A8-AC25-96853BFA05C6}"/>
              </a:ext>
            </a:extLst>
          </p:cNvPr>
          <p:cNvSpPr txBox="1">
            <a:spLocks/>
          </p:cNvSpPr>
          <p:nvPr/>
        </p:nvSpPr>
        <p:spPr>
          <a:xfrm>
            <a:off x="314327" y="1940257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Advertisers outsource advertising to these platforms</a:t>
            </a:r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E41FB649-D35B-4861-80E1-F59545BD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2" y="3833772"/>
            <a:ext cx="5693664" cy="2875661"/>
          </a:xfrm>
          <a:prstGeom prst="rect">
            <a:avLst/>
          </a:prstGeom>
        </p:spPr>
      </p:pic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4887777E-84B5-437E-B589-A654844E8784}"/>
              </a:ext>
            </a:extLst>
          </p:cNvPr>
          <p:cNvSpPr txBox="1">
            <a:spLocks/>
          </p:cNvSpPr>
          <p:nvPr/>
        </p:nvSpPr>
        <p:spPr>
          <a:xfrm>
            <a:off x="314327" y="2544406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Ad-serving platforms inject ads through malicious APs</a:t>
            </a: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8C8F96C6-896B-40E5-937C-31B4D3FAAC0B}"/>
              </a:ext>
            </a:extLst>
          </p:cNvPr>
          <p:cNvSpPr txBox="1">
            <a:spLocks/>
          </p:cNvSpPr>
          <p:nvPr/>
        </p:nvSpPr>
        <p:spPr>
          <a:xfrm>
            <a:off x="323379" y="3148556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A40000"/>
                </a:solidFill>
              </a:rPr>
              <a:t>Ad-serving platforms prove advertising effects to advertisers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0778EC2-BBE5-4571-A8F5-73B0E049703A}"/>
              </a:ext>
            </a:extLst>
          </p:cNvPr>
          <p:cNvSpPr/>
          <p:nvPr/>
        </p:nvSpPr>
        <p:spPr>
          <a:xfrm>
            <a:off x="5120640" y="3736236"/>
            <a:ext cx="1172014" cy="11720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571F79B5-0F94-4DAE-9648-7C7A6C998E40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6292654" y="3510929"/>
            <a:ext cx="1461458" cy="811313"/>
          </a:xfrm>
          <a:prstGeom prst="curvedConnector3">
            <a:avLst>
              <a:gd name="adj1" fmla="val 36652"/>
            </a:avLst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7E9F09B-1289-4D44-A078-5BA0D9747083}"/>
              </a:ext>
            </a:extLst>
          </p:cNvPr>
          <p:cNvSpPr txBox="1"/>
          <p:nvPr/>
        </p:nvSpPr>
        <p:spPr>
          <a:xfrm>
            <a:off x="6353614" y="4385238"/>
            <a:ext cx="258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A40000"/>
                </a:solidFill>
              </a:rPr>
              <a:t>Done through legitimate analytics services</a:t>
            </a:r>
            <a:endParaRPr lang="en-US" altLang="zh-CN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4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4.2 Undermining the Ecosystem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24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5FC9C64-A2D8-4440-A2BC-E6763418871E}"/>
              </a:ext>
            </a:extLst>
          </p:cNvPr>
          <p:cNvSpPr txBox="1">
            <a:spLocks/>
          </p:cNvSpPr>
          <p:nvPr/>
        </p:nvSpPr>
        <p:spPr>
          <a:xfrm>
            <a:off x="314327" y="1336108"/>
            <a:ext cx="9457744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Adversaries heavily rely on web analytics platforms for monetization</a:t>
            </a:r>
          </a:p>
        </p:txBody>
      </p:sp>
      <p:sp>
        <p:nvSpPr>
          <p:cNvPr id="25" name="文本占位符 7">
            <a:extLst>
              <a:ext uri="{FF2B5EF4-FFF2-40B4-BE49-F238E27FC236}">
                <a16:creationId xmlns:a16="http://schemas.microsoft.com/office/drawing/2014/main" id="{44E84A2A-300A-46A8-AC25-96853BFA05C6}"/>
              </a:ext>
            </a:extLst>
          </p:cNvPr>
          <p:cNvSpPr txBox="1">
            <a:spLocks/>
          </p:cNvSpPr>
          <p:nvPr/>
        </p:nvSpPr>
        <p:spPr>
          <a:xfrm>
            <a:off x="314327" y="1940257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Web analytics platforms are </a:t>
            </a:r>
            <a:r>
              <a:rPr lang="en-US" altLang="zh-CN" sz="2400" b="1" dirty="0">
                <a:solidFill>
                  <a:srgbClr val="A40000"/>
                </a:solidFill>
              </a:rPr>
              <a:t>the bottleneck of the ecosystem</a:t>
            </a:r>
            <a:r>
              <a:rPr lang="en-US" altLang="zh-CN" sz="2400" dirty="0"/>
              <a:t>!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4887777E-84B5-437E-B589-A654844E8784}"/>
              </a:ext>
            </a:extLst>
          </p:cNvPr>
          <p:cNvSpPr txBox="1">
            <a:spLocks/>
          </p:cNvSpPr>
          <p:nvPr/>
        </p:nvSpPr>
        <p:spPr>
          <a:xfrm>
            <a:off x="314327" y="2544406"/>
            <a:ext cx="8762716" cy="47097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We have reported our findings to the four identified platforms</a:t>
            </a: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8C8F96C6-896B-40E5-937C-31B4D3FAAC0B}"/>
              </a:ext>
            </a:extLst>
          </p:cNvPr>
          <p:cNvSpPr txBox="1">
            <a:spLocks/>
          </p:cNvSpPr>
          <p:nvPr/>
        </p:nvSpPr>
        <p:spPr>
          <a:xfrm>
            <a:off x="323379" y="3148556"/>
            <a:ext cx="8762716" cy="102110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Baidu Analytics stopped serving </a:t>
            </a:r>
            <a:r>
              <a:rPr lang="en-US" altLang="zh-CN" sz="2400" b="1" dirty="0">
                <a:solidFill>
                  <a:srgbClr val="4472C4"/>
                </a:solidFill>
              </a:rPr>
              <a:t>67% of the reported ad links</a:t>
            </a:r>
            <a:r>
              <a:rPr lang="en-US" altLang="zh-CN" sz="2400" dirty="0"/>
              <a:t>, leading to </a:t>
            </a:r>
            <a:r>
              <a:rPr lang="en-US" altLang="zh-CN" sz="2400" b="1" dirty="0">
                <a:solidFill>
                  <a:srgbClr val="4472C4"/>
                </a:solidFill>
              </a:rPr>
              <a:t>49.8% of decrease </a:t>
            </a:r>
            <a:r>
              <a:rPr lang="en-US" altLang="zh-CN" sz="2400" dirty="0"/>
              <a:t>of ad injections as of August 2020</a:t>
            </a:r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2CC4511A-D8AB-4376-8AC1-0218AD0F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25" y="4169664"/>
            <a:ext cx="6753120" cy="25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6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CC56DC6-06DC-4045-8010-A6BDD1D3B2F1}"/>
              </a:ext>
            </a:extLst>
          </p:cNvPr>
          <p:cNvSpPr txBox="1">
            <a:spLocks/>
          </p:cNvSpPr>
          <p:nvPr/>
        </p:nvSpPr>
        <p:spPr>
          <a:xfrm>
            <a:off x="181589" y="34198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5 Conclusion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4A682139-ADF5-472E-B098-97284C086B13}"/>
              </a:ext>
            </a:extLst>
          </p:cNvPr>
          <p:cNvCxnSpPr>
            <a:cxnSpLocks/>
          </p:cNvCxnSpPr>
          <p:nvPr/>
        </p:nvCxnSpPr>
        <p:spPr>
          <a:xfrm>
            <a:off x="-68826" y="1031112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0">
            <a:extLst>
              <a:ext uri="{FF2B5EF4-FFF2-40B4-BE49-F238E27FC236}">
                <a16:creationId xmlns:a16="http://schemas.microsoft.com/office/drawing/2014/main" id="{20DB6DDC-2D63-44B4-A794-86365C16FDAF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DF12977D-F400-4391-B4FD-3343AB366F4E}"/>
              </a:ext>
            </a:extLst>
          </p:cNvPr>
          <p:cNvSpPr txBox="1">
            <a:spLocks/>
          </p:cNvSpPr>
          <p:nvPr/>
        </p:nvSpPr>
        <p:spPr>
          <a:xfrm>
            <a:off x="248644" y="1391935"/>
            <a:ext cx="8767339" cy="539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kumimoji="1" lang="en-US" altLang="zh-CN" dirty="0"/>
              <a:t> We conduct the first large-scale measurement study of WiFi security threats of 19M WiFi APs based on 14M end user devices. 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endParaRPr kumimoji="1" lang="en-US" altLang="zh-CN" sz="10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kumimoji="1" lang="en-US" altLang="zh-CN" dirty="0"/>
              <a:t> We present a lightweight WiFi threat detection system called WiSC that takes advantage of active probing and cross-layer information.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endParaRPr kumimoji="1" lang="en-US" altLang="zh-CN" sz="10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kumimoji="1" lang="en-US" altLang="zh-CN" dirty="0"/>
              <a:t> We comprehensively analyze WiFi attacks in the wild, the adversaries’ profit-driven motives, the WiFi attack ecosystem. 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endParaRPr kumimoji="1" lang="en-US" altLang="zh-CN" sz="10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kumimoji="1" lang="en-US" altLang="zh-CN" dirty="0"/>
              <a:t> We discover that the web analytics platforms are the bottleneck of the underground economy and leverage it to effectively combat the preponderant ad injection attacks at the national scale.</a:t>
            </a:r>
            <a:endParaRPr kumimoji="1" lang="zh-CN" altLang="en-US" dirty="0"/>
          </a:p>
        </p:txBody>
      </p:sp>
      <p:sp>
        <p:nvSpPr>
          <p:cNvPr id="7" name="灯片编号占位符 18">
            <a:extLst>
              <a:ext uri="{FF2B5EF4-FFF2-40B4-BE49-F238E27FC236}">
                <a16:creationId xmlns:a16="http://schemas.microsoft.com/office/drawing/2014/main" id="{AA2F544D-4110-4714-A3C4-51D419CF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25</a:t>
            </a:fld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460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4490" y="1354682"/>
            <a:ext cx="3575018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1. Background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8672" y="2286848"/>
            <a:ext cx="378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2. Methodology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2807" y="3161185"/>
            <a:ext cx="353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3. Key Findings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0244" y="5005370"/>
            <a:ext cx="2983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5. Summary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77D390-C6C0-2641-B654-3861617E05FD}"/>
              </a:ext>
            </a:extLst>
          </p:cNvPr>
          <p:cNvSpPr txBox="1">
            <a:spLocks/>
          </p:cNvSpPr>
          <p:nvPr/>
        </p:nvSpPr>
        <p:spPr>
          <a:xfrm>
            <a:off x="3612638" y="480286"/>
            <a:ext cx="2015919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latin typeface="+mn-lt"/>
              </a:rPr>
              <a:t>Outline</a:t>
            </a:r>
            <a:endParaRPr kumimoji="1" lang="zh-CN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5B109-33E1-5B4C-A779-FDF525FB6473}"/>
              </a:ext>
            </a:extLst>
          </p:cNvPr>
          <p:cNvSpPr/>
          <p:nvPr/>
        </p:nvSpPr>
        <p:spPr>
          <a:xfrm>
            <a:off x="2299710" y="4035522"/>
            <a:ext cx="4641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4. Attack Ecosystem</a:t>
            </a:r>
          </a:p>
        </p:txBody>
      </p:sp>
      <p:sp>
        <p:nvSpPr>
          <p:cNvPr id="13" name="灯片编号占位符 18">
            <a:extLst>
              <a:ext uri="{FF2B5EF4-FFF2-40B4-BE49-F238E27FC236}">
                <a16:creationId xmlns:a16="http://schemas.microsoft.com/office/drawing/2014/main" id="{65E76103-AECB-481F-B2C3-AA6C8BE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3</a:t>
            </a:fld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507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1.1 WiFi &amp; Security Threats 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733107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WiFi: An Enticing Target for Security Threats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E8DE0CA-6279-40C5-8945-5283AAB857A3}"/>
              </a:ext>
            </a:extLst>
          </p:cNvPr>
          <p:cNvSpPr txBox="1">
            <a:spLocks/>
          </p:cNvSpPr>
          <p:nvPr/>
        </p:nvSpPr>
        <p:spPr>
          <a:xfrm>
            <a:off x="632979" y="1979820"/>
            <a:ext cx="835038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WiFi carries over 75% of the last-mile mobile Internet traffic 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7E8E2576-4933-4544-9796-E0F3A42BE5AB}"/>
              </a:ext>
            </a:extLst>
          </p:cNvPr>
          <p:cNvSpPr txBox="1">
            <a:spLocks/>
          </p:cNvSpPr>
          <p:nvPr/>
        </p:nvSpPr>
        <p:spPr>
          <a:xfrm>
            <a:off x="632978" y="2672543"/>
            <a:ext cx="835038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Vulnerabilities of WiFi access points (APs) have been exploited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D920E91F-EB15-4720-BD66-601E2A808BFE}"/>
              </a:ext>
            </a:extLst>
          </p:cNvPr>
          <p:cNvSpPr txBox="1">
            <a:spLocks/>
          </p:cNvSpPr>
          <p:nvPr/>
        </p:nvSpPr>
        <p:spPr>
          <a:xfrm>
            <a:off x="1100476" y="3365266"/>
            <a:ext cx="2767190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Traffic eavesdropping</a:t>
            </a:r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BC44D95A-0FFD-4A25-9540-A9D9A2C83B0E}"/>
              </a:ext>
            </a:extLst>
          </p:cNvPr>
          <p:cNvSpPr txBox="1">
            <a:spLocks/>
          </p:cNvSpPr>
          <p:nvPr/>
        </p:nvSpPr>
        <p:spPr>
          <a:xfrm>
            <a:off x="3867666" y="3397693"/>
            <a:ext cx="2075212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Phishing attack</a:t>
            </a:r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8C1754AF-5808-4EE6-B985-EDBF493EF3CB}"/>
              </a:ext>
            </a:extLst>
          </p:cNvPr>
          <p:cNvSpPr txBox="1">
            <a:spLocks/>
          </p:cNvSpPr>
          <p:nvPr/>
        </p:nvSpPr>
        <p:spPr>
          <a:xfrm>
            <a:off x="5942878" y="3397693"/>
            <a:ext cx="2248207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Cryptojacking</a:t>
            </a:r>
            <a:r>
              <a:rPr lang="en-US" altLang="zh-CN" sz="2000" dirty="0"/>
              <a:t> …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23D684EC-AF54-49AC-B616-9DCD8887DFEA}"/>
              </a:ext>
            </a:extLst>
          </p:cNvPr>
          <p:cNvSpPr txBox="1">
            <a:spLocks/>
          </p:cNvSpPr>
          <p:nvPr/>
        </p:nvSpPr>
        <p:spPr>
          <a:xfrm>
            <a:off x="632978" y="4057989"/>
            <a:ext cx="835038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Various attack vectors in the wild</a:t>
            </a:r>
          </a:p>
        </p:txBody>
      </p:sp>
      <p:pic>
        <p:nvPicPr>
          <p:cNvPr id="3" name="图片 2" descr="徽标&#10;&#10;描述已自动生成">
            <a:extLst>
              <a:ext uri="{FF2B5EF4-FFF2-40B4-BE49-F238E27FC236}">
                <a16:creationId xmlns:a16="http://schemas.microsoft.com/office/drawing/2014/main" id="{2D150BD7-CCB1-4058-9AFF-3CED7C1D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35135"/>
          <a:stretch/>
        </p:blipFill>
        <p:spPr>
          <a:xfrm>
            <a:off x="1909481" y="4695664"/>
            <a:ext cx="2329248" cy="1407226"/>
          </a:xfrm>
          <a:prstGeom prst="rect">
            <a:avLst/>
          </a:prstGeom>
        </p:spPr>
      </p:pic>
      <p:pic>
        <p:nvPicPr>
          <p:cNvPr id="16" name="图片 15" descr="图标&#10;&#10;描述已自动生成">
            <a:extLst>
              <a:ext uri="{FF2B5EF4-FFF2-40B4-BE49-F238E27FC236}">
                <a16:creationId xmlns:a16="http://schemas.microsoft.com/office/drawing/2014/main" id="{6C664E23-9DD6-4167-9CAC-B05EC6F5D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>
          <a:xfrm>
            <a:off x="4905272" y="4818692"/>
            <a:ext cx="2329249" cy="1249486"/>
          </a:xfrm>
          <a:prstGeom prst="rect">
            <a:avLst/>
          </a:prstGeom>
        </p:spPr>
      </p:pic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6766C1B1-D148-4A0C-B387-289B92CE6BBF}"/>
              </a:ext>
            </a:extLst>
          </p:cNvPr>
          <p:cNvSpPr txBox="1">
            <a:spLocks/>
          </p:cNvSpPr>
          <p:nvPr/>
        </p:nvSpPr>
        <p:spPr>
          <a:xfrm>
            <a:off x="4686301" y="6186510"/>
            <a:ext cx="2767190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Malicious AP</a:t>
            </a:r>
          </a:p>
        </p:txBody>
      </p:sp>
      <p:sp>
        <p:nvSpPr>
          <p:cNvPr id="18" name="文本占位符 7">
            <a:extLst>
              <a:ext uri="{FF2B5EF4-FFF2-40B4-BE49-F238E27FC236}">
                <a16:creationId xmlns:a16="http://schemas.microsoft.com/office/drawing/2014/main" id="{C111CE28-3982-4509-A67F-16DA7DA35EBC}"/>
              </a:ext>
            </a:extLst>
          </p:cNvPr>
          <p:cNvSpPr txBox="1">
            <a:spLocks/>
          </p:cNvSpPr>
          <p:nvPr/>
        </p:nvSpPr>
        <p:spPr>
          <a:xfrm>
            <a:off x="1674918" y="6186510"/>
            <a:ext cx="2767190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Compromised AP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4</a:t>
            </a:fld>
            <a:endParaRPr lang="zh-CN" altLang="en-US" sz="2400" dirty="0"/>
          </a:p>
        </p:txBody>
      </p:sp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309B28DB-AD6E-4B78-8F6D-4DBF9DABC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92" y="291606"/>
            <a:ext cx="1416581" cy="14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1.2 WiFi Security Today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8">
            <a:extLst>
              <a:ext uri="{FF2B5EF4-FFF2-40B4-BE49-F238E27FC236}">
                <a16:creationId xmlns:a16="http://schemas.microsoft.com/office/drawing/2014/main" id="{98E54564-97DD-45C2-B2FD-4FF9695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5</a:t>
            </a:fld>
            <a:endParaRPr lang="zh-CN" altLang="en-US" sz="2400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DC27DAF5-B6B8-4068-8057-53AA947367A7}"/>
              </a:ext>
            </a:extLst>
          </p:cNvPr>
          <p:cNvSpPr txBox="1">
            <a:spLocks/>
          </p:cNvSpPr>
          <p:nvPr/>
        </p:nvSpPr>
        <p:spPr>
          <a:xfrm>
            <a:off x="230441" y="2690322"/>
            <a:ext cx="8913559" cy="108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WiFi-based Attacks: Nationwide Security Threats</a:t>
            </a:r>
          </a:p>
          <a:p>
            <a:pPr algn="ctr"/>
            <a:endParaRPr lang="en-US" altLang="zh-CN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3200" i="1" dirty="0">
                <a:solidFill>
                  <a:srgbClr val="FF0000"/>
                </a:solidFill>
              </a:rPr>
              <a:t>Affecting Hundreds of Millions of End Users</a:t>
            </a:r>
            <a:endParaRPr lang="zh-CN" alt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64544" y="1354682"/>
            <a:ext cx="3414909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1. Background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8672" y="2286848"/>
            <a:ext cx="378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2. Methodology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2807" y="3161185"/>
            <a:ext cx="353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3. Key Findings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0244" y="5005370"/>
            <a:ext cx="2983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5. Summary</a:t>
            </a:r>
            <a:endParaRPr lang="zh-CN" altLang="en-US" sz="4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77D390-C6C0-2641-B654-3861617E05FD}"/>
              </a:ext>
            </a:extLst>
          </p:cNvPr>
          <p:cNvSpPr txBox="1">
            <a:spLocks/>
          </p:cNvSpPr>
          <p:nvPr/>
        </p:nvSpPr>
        <p:spPr>
          <a:xfrm>
            <a:off x="3612638" y="480286"/>
            <a:ext cx="2015919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latin typeface="+mn-lt"/>
              </a:rPr>
              <a:t>Outline</a:t>
            </a:r>
            <a:endParaRPr kumimoji="1" lang="zh-CN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5B109-33E1-5B4C-A779-FDF525FB6473}"/>
              </a:ext>
            </a:extLst>
          </p:cNvPr>
          <p:cNvSpPr/>
          <p:nvPr/>
        </p:nvSpPr>
        <p:spPr>
          <a:xfrm>
            <a:off x="2299710" y="4035522"/>
            <a:ext cx="4641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微软雅黑" panose="020B0503020204020204" pitchFamily="34" charset="-122"/>
              </a:rPr>
              <a:t>4. Attack Ecosystem</a:t>
            </a:r>
          </a:p>
        </p:txBody>
      </p:sp>
      <p:sp>
        <p:nvSpPr>
          <p:cNvPr id="9" name="灯片编号占位符 18">
            <a:extLst>
              <a:ext uri="{FF2B5EF4-FFF2-40B4-BE49-F238E27FC236}">
                <a16:creationId xmlns:a16="http://schemas.microsoft.com/office/drawing/2014/main" id="{542F8CBB-AFA5-4489-BD96-79B0D35A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6</a:t>
            </a:fld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770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2.1 Large-Scale Measurement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Collaborative Study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E8DE0CA-6279-40C5-8945-5283AAB857A3}"/>
              </a:ext>
            </a:extLst>
          </p:cNvPr>
          <p:cNvSpPr txBox="1">
            <a:spLocks/>
          </p:cNvSpPr>
          <p:nvPr/>
        </p:nvSpPr>
        <p:spPr>
          <a:xfrm>
            <a:off x="632978" y="1935859"/>
            <a:ext cx="835038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In collaboration with WiFiManager, a WiFi management service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7E8E2576-4933-4544-9796-E0F3A42BE5AB}"/>
              </a:ext>
            </a:extLst>
          </p:cNvPr>
          <p:cNvSpPr txBox="1">
            <a:spLocks/>
          </p:cNvSpPr>
          <p:nvPr/>
        </p:nvSpPr>
        <p:spPr>
          <a:xfrm>
            <a:off x="632978" y="2506045"/>
            <a:ext cx="8189746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WiFiManager serves 800M+ Android users in 200+ countries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23D684EC-AF54-49AC-B616-9DCD8887DFEA}"/>
              </a:ext>
            </a:extLst>
          </p:cNvPr>
          <p:cNvSpPr txBox="1">
            <a:spLocks/>
          </p:cNvSpPr>
          <p:nvPr/>
        </p:nvSpPr>
        <p:spPr>
          <a:xfrm>
            <a:off x="632978" y="3070110"/>
            <a:ext cx="8350383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User devices as testers for WiFi APs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7</a:t>
            </a:fld>
            <a:endParaRPr lang="zh-CN" altLang="en-US" sz="2400" dirty="0"/>
          </a:p>
        </p:txBody>
      </p: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19FD3C1B-C111-4C55-BA55-CBC807A400CB}"/>
              </a:ext>
            </a:extLst>
          </p:cNvPr>
          <p:cNvSpPr txBox="1">
            <a:spLocks/>
          </p:cNvSpPr>
          <p:nvPr/>
        </p:nvSpPr>
        <p:spPr>
          <a:xfrm>
            <a:off x="314327" y="362381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WiSC: A WiFi Security Checking System inside WiFiManager</a:t>
            </a:r>
          </a:p>
        </p:txBody>
      </p:sp>
      <p:sp>
        <p:nvSpPr>
          <p:cNvPr id="21" name="圆角矩形 9">
            <a:extLst>
              <a:ext uri="{FF2B5EF4-FFF2-40B4-BE49-F238E27FC236}">
                <a16:creationId xmlns:a16="http://schemas.microsoft.com/office/drawing/2014/main" id="{3CAF99B0-1AD6-4F98-AA39-6FFF813DB0DC}"/>
              </a:ext>
            </a:extLst>
          </p:cNvPr>
          <p:cNvSpPr/>
          <p:nvPr/>
        </p:nvSpPr>
        <p:spPr>
          <a:xfrm>
            <a:off x="1065151" y="4668136"/>
            <a:ext cx="3000572" cy="470971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User-space App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1E872ACC-B873-4944-A89C-1DD936042298}"/>
              </a:ext>
            </a:extLst>
          </p:cNvPr>
          <p:cNvSpPr/>
          <p:nvPr/>
        </p:nvSpPr>
        <p:spPr>
          <a:xfrm>
            <a:off x="1065150" y="5349014"/>
            <a:ext cx="3000573" cy="470971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In-depth Understanding</a:t>
            </a: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A9C8F93B-6C09-424D-9934-7E2D8F5314DC}"/>
              </a:ext>
            </a:extLst>
          </p:cNvPr>
          <p:cNvSpPr/>
          <p:nvPr/>
        </p:nvSpPr>
        <p:spPr>
          <a:xfrm>
            <a:off x="1065152" y="6041736"/>
            <a:ext cx="3000574" cy="470971"/>
          </a:xfrm>
          <a:prstGeom prst="roundRect">
            <a:avLst/>
          </a:prstGeom>
          <a:solidFill>
            <a:srgbClr val="EDE2F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Resource Consumption</a:t>
            </a: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FF876AD6-87F6-4B1A-9A7A-5A2F3973C95B}"/>
              </a:ext>
            </a:extLst>
          </p:cNvPr>
          <p:cNvSpPr/>
          <p:nvPr/>
        </p:nvSpPr>
        <p:spPr>
          <a:xfrm>
            <a:off x="5099559" y="4666604"/>
            <a:ext cx="3000572" cy="470970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Root Access</a:t>
            </a:r>
          </a:p>
        </p:txBody>
      </p:sp>
      <p:sp>
        <p:nvSpPr>
          <p:cNvPr id="25" name="圆角矩形 9">
            <a:extLst>
              <a:ext uri="{FF2B5EF4-FFF2-40B4-BE49-F238E27FC236}">
                <a16:creationId xmlns:a16="http://schemas.microsoft.com/office/drawing/2014/main" id="{F6A80901-0490-47C3-9B1C-BBAEE07AE02A}"/>
              </a:ext>
            </a:extLst>
          </p:cNvPr>
          <p:cNvSpPr/>
          <p:nvPr/>
        </p:nvSpPr>
        <p:spPr>
          <a:xfrm>
            <a:off x="5114727" y="5353165"/>
            <a:ext cx="3000573" cy="470970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Coverage &amp; Precision</a:t>
            </a:r>
          </a:p>
        </p:txBody>
      </p:sp>
      <p:sp>
        <p:nvSpPr>
          <p:cNvPr id="26" name="圆角矩形 9">
            <a:extLst>
              <a:ext uri="{FF2B5EF4-FFF2-40B4-BE49-F238E27FC236}">
                <a16:creationId xmlns:a16="http://schemas.microsoft.com/office/drawing/2014/main" id="{AB7956D1-5F0B-4E87-BFD7-97AAECA09AAC}"/>
              </a:ext>
            </a:extLst>
          </p:cNvPr>
          <p:cNvSpPr/>
          <p:nvPr/>
        </p:nvSpPr>
        <p:spPr>
          <a:xfrm>
            <a:off x="5114727" y="6041737"/>
            <a:ext cx="3000573" cy="470970"/>
          </a:xfrm>
          <a:prstGeom prst="roundRect">
            <a:avLst/>
          </a:prstGeom>
          <a:solidFill>
            <a:srgbClr val="CDDE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Long-Term Monitoring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3DD72231-EA4C-419A-9497-9D54F6CBA0D2}"/>
              </a:ext>
            </a:extLst>
          </p:cNvPr>
          <p:cNvSpPr/>
          <p:nvPr/>
        </p:nvSpPr>
        <p:spPr>
          <a:xfrm>
            <a:off x="4262946" y="6172515"/>
            <a:ext cx="654558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2A4BFA1-F7FF-49B3-8A78-2EC2558397B4}"/>
              </a:ext>
            </a:extLst>
          </p:cNvPr>
          <p:cNvSpPr/>
          <p:nvPr/>
        </p:nvSpPr>
        <p:spPr>
          <a:xfrm>
            <a:off x="4262946" y="5475760"/>
            <a:ext cx="654558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076936D8-7604-4D3B-9939-E2D4DF88DF7A}"/>
              </a:ext>
            </a:extLst>
          </p:cNvPr>
          <p:cNvSpPr/>
          <p:nvPr/>
        </p:nvSpPr>
        <p:spPr>
          <a:xfrm>
            <a:off x="4262946" y="4779005"/>
            <a:ext cx="654558" cy="285064"/>
          </a:xfrm>
          <a:prstGeom prst="rightArrow">
            <a:avLst/>
          </a:prstGeom>
          <a:gradFill flip="none" rotWithShape="1">
            <a:gsLst>
              <a:gs pos="100000">
                <a:srgbClr val="A365D1">
                  <a:lumMod val="100000"/>
                </a:srgbClr>
              </a:gs>
              <a:gs pos="0">
                <a:srgbClr val="71A0FF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2" name="文本占位符 7">
            <a:extLst>
              <a:ext uri="{FF2B5EF4-FFF2-40B4-BE49-F238E27FC236}">
                <a16:creationId xmlns:a16="http://schemas.microsoft.com/office/drawing/2014/main" id="{C25B5A92-99D7-4A5B-8908-E85394746D3F}"/>
              </a:ext>
            </a:extLst>
          </p:cNvPr>
          <p:cNvSpPr txBox="1">
            <a:spLocks/>
          </p:cNvSpPr>
          <p:nvPr/>
        </p:nvSpPr>
        <p:spPr>
          <a:xfrm>
            <a:off x="1442450" y="4187507"/>
            <a:ext cx="2057400" cy="412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Requirements</a:t>
            </a:r>
          </a:p>
        </p:txBody>
      </p:sp>
      <p:sp>
        <p:nvSpPr>
          <p:cNvPr id="34" name="文本占位符 7">
            <a:extLst>
              <a:ext uri="{FF2B5EF4-FFF2-40B4-BE49-F238E27FC236}">
                <a16:creationId xmlns:a16="http://schemas.microsoft.com/office/drawing/2014/main" id="{AE333CE7-BED5-4309-B82D-DDB4D1CC440D}"/>
              </a:ext>
            </a:extLst>
          </p:cNvPr>
          <p:cNvSpPr txBox="1">
            <a:spLocks/>
          </p:cNvSpPr>
          <p:nvPr/>
        </p:nvSpPr>
        <p:spPr>
          <a:xfrm>
            <a:off x="5571145" y="4184250"/>
            <a:ext cx="2057400" cy="412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194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20" grpId="0"/>
      <p:bldP spid="24" grpId="0" animBg="1"/>
      <p:bldP spid="25" grpId="0" animBg="1"/>
      <p:bldP spid="26" grpId="0" animBg="1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示, 示意图&#10;&#10;描述已自动生成">
            <a:extLst>
              <a:ext uri="{FF2B5EF4-FFF2-40B4-BE49-F238E27FC236}">
                <a16:creationId xmlns:a16="http://schemas.microsoft.com/office/drawing/2014/main" id="{350D8A67-24B2-4BCB-89EF-CD05349E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3" y="1816750"/>
            <a:ext cx="7862272" cy="4600569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2.2 WiSC Architecture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System Overview: A Two-Stage Pipeline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8</a:t>
            </a:fld>
            <a:endParaRPr lang="zh-CN" altLang="en-US" sz="2400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56AC713-7537-4AC3-AE61-EE0E1536519D}"/>
              </a:ext>
            </a:extLst>
          </p:cNvPr>
          <p:cNvSpPr/>
          <p:nvPr/>
        </p:nvSpPr>
        <p:spPr>
          <a:xfrm>
            <a:off x="2081389" y="3404224"/>
            <a:ext cx="2310714" cy="2825204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7">
            <a:extLst>
              <a:ext uri="{FF2B5EF4-FFF2-40B4-BE49-F238E27FC236}">
                <a16:creationId xmlns:a16="http://schemas.microsoft.com/office/drawing/2014/main" id="{1347E6F3-FCE2-43A6-A069-45731DA8EDF7}"/>
              </a:ext>
            </a:extLst>
          </p:cNvPr>
          <p:cNvSpPr txBox="1">
            <a:spLocks/>
          </p:cNvSpPr>
          <p:nvPr/>
        </p:nvSpPr>
        <p:spPr>
          <a:xfrm>
            <a:off x="1758539" y="6335011"/>
            <a:ext cx="339532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4472C4"/>
                </a:solidFill>
              </a:rPr>
              <a:t>First Stage: LAN Attack Detection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D401E17-BE2B-4069-A3F6-079A7057F52C}"/>
              </a:ext>
            </a:extLst>
          </p:cNvPr>
          <p:cNvSpPr/>
          <p:nvPr/>
        </p:nvSpPr>
        <p:spPr>
          <a:xfrm>
            <a:off x="5374461" y="2192852"/>
            <a:ext cx="2788083" cy="4036576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占位符 7">
            <a:extLst>
              <a:ext uri="{FF2B5EF4-FFF2-40B4-BE49-F238E27FC236}">
                <a16:creationId xmlns:a16="http://schemas.microsoft.com/office/drawing/2014/main" id="{349A17A2-D4F2-4487-82E9-400AC7CD36E8}"/>
              </a:ext>
            </a:extLst>
          </p:cNvPr>
          <p:cNvSpPr txBox="1">
            <a:spLocks/>
          </p:cNvSpPr>
          <p:nvPr/>
        </p:nvSpPr>
        <p:spPr>
          <a:xfrm>
            <a:off x="5070839" y="6335011"/>
            <a:ext cx="339532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4472C4"/>
                </a:solidFill>
              </a:rPr>
              <a:t>Second Stage: WAN Attack Detection</a:t>
            </a:r>
          </a:p>
        </p:txBody>
      </p:sp>
    </p:spTree>
    <p:extLst>
      <p:ext uri="{BB962C8B-B14F-4D97-AF65-F5344CB8AC3E}">
        <p14:creationId xmlns:p14="http://schemas.microsoft.com/office/powerpoint/2010/main" val="32268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86BFBFA-93D6-47CA-B8EE-8F96095D107D}"/>
              </a:ext>
            </a:extLst>
          </p:cNvPr>
          <p:cNvSpPr txBox="1">
            <a:spLocks/>
          </p:cNvSpPr>
          <p:nvPr/>
        </p:nvSpPr>
        <p:spPr>
          <a:xfrm>
            <a:off x="314327" y="324857"/>
            <a:ext cx="8780821" cy="5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2.3 LAN Attack Detection</a:t>
            </a:r>
            <a:endParaRPr lang="zh-CN" altLang="en-US" sz="4000" b="1" dirty="0"/>
          </a:p>
        </p:txBody>
      </p:sp>
      <p:cxnSp>
        <p:nvCxnSpPr>
          <p:cNvPr id="5" name="直线连接符 10">
            <a:extLst>
              <a:ext uri="{FF2B5EF4-FFF2-40B4-BE49-F238E27FC236}">
                <a16:creationId xmlns:a16="http://schemas.microsoft.com/office/drawing/2014/main" id="{2CFF272D-7D54-46CF-8C7C-F9310809D714}"/>
              </a:ext>
            </a:extLst>
          </p:cNvPr>
          <p:cNvCxnSpPr>
            <a:cxnSpLocks/>
          </p:cNvCxnSpPr>
          <p:nvPr/>
        </p:nvCxnSpPr>
        <p:spPr>
          <a:xfrm>
            <a:off x="-34413" y="1025213"/>
            <a:ext cx="9212826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52E6AD00-C232-45D7-91A7-50BCD98036E0}"/>
              </a:ext>
            </a:extLst>
          </p:cNvPr>
          <p:cNvSpPr txBox="1">
            <a:spLocks/>
          </p:cNvSpPr>
          <p:nvPr/>
        </p:nvSpPr>
        <p:spPr>
          <a:xfrm>
            <a:off x="298876" y="1307724"/>
            <a:ext cx="8286465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7030A0"/>
                </a:solidFill>
              </a:rPr>
              <a:t>Cross-Connection Gateway-Consistency Detection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C66FDF5-DA78-4BBB-AFD9-1581027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3463"/>
            <a:ext cx="2057400" cy="363600"/>
          </a:xfrm>
        </p:spPr>
        <p:txBody>
          <a:bodyPr/>
          <a:lstStyle/>
          <a:p>
            <a:fld id="{523CE5A3-3300-4D41-99A4-0032E3512D03}" type="slidenum">
              <a:rPr lang="zh-CN" altLang="en-US" sz="2400" smtClean="0"/>
              <a:t>9</a:t>
            </a:fld>
            <a:endParaRPr lang="zh-CN" altLang="en-US" sz="2400" dirty="0"/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C8A1341B-046A-4CF4-B447-55F4C857D73E}"/>
              </a:ext>
            </a:extLst>
          </p:cNvPr>
          <p:cNvSpPr txBox="1">
            <a:spLocks/>
          </p:cNvSpPr>
          <p:nvPr/>
        </p:nvSpPr>
        <p:spPr>
          <a:xfrm>
            <a:off x="572018" y="3170372"/>
            <a:ext cx="3341614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ARP Spoofing Detection</a:t>
            </a:r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AE45C48-7C63-46EF-B815-8BF1CD40856A}"/>
              </a:ext>
            </a:extLst>
          </p:cNvPr>
          <p:cNvSpPr txBox="1">
            <a:spLocks/>
          </p:cNvSpPr>
          <p:nvPr/>
        </p:nvSpPr>
        <p:spPr>
          <a:xfrm>
            <a:off x="4643775" y="3170372"/>
            <a:ext cx="3640687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DHCP Spoofing Detection</a:t>
            </a:r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5E67986D-76F8-4B45-9642-3D14535C8494}"/>
              </a:ext>
            </a:extLst>
          </p:cNvPr>
          <p:cNvSpPr txBox="1">
            <a:spLocks/>
          </p:cNvSpPr>
          <p:nvPr/>
        </p:nvSpPr>
        <p:spPr>
          <a:xfrm>
            <a:off x="572018" y="2234820"/>
            <a:ext cx="8013322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Broadcast </a:t>
            </a:r>
            <a:r>
              <a:rPr lang="en-US" altLang="zh-CN" sz="2400" b="1" dirty="0">
                <a:solidFill>
                  <a:srgbClr val="4472C4"/>
                </a:solidFill>
              </a:rPr>
              <a:t>ARP Requests </a:t>
            </a:r>
            <a:r>
              <a:rPr lang="en-US" altLang="zh-CN" sz="2400" dirty="0"/>
              <a:t>to retrieve LAN info &amp; configurations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53D4A6B4-5983-4ACA-AA8B-95BEB8D290B6}"/>
              </a:ext>
            </a:extLst>
          </p:cNvPr>
          <p:cNvSpPr txBox="1">
            <a:spLocks/>
          </p:cNvSpPr>
          <p:nvPr/>
        </p:nvSpPr>
        <p:spPr>
          <a:xfrm>
            <a:off x="558660" y="2687904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Run consistency checking with </a:t>
            </a:r>
            <a:r>
              <a:rPr lang="en-US" altLang="zh-CN" sz="2400" b="1" dirty="0">
                <a:solidFill>
                  <a:srgbClr val="4472C4"/>
                </a:solidFill>
              </a:rPr>
              <a:t>cross-connection &amp; historic data</a:t>
            </a:r>
          </a:p>
        </p:txBody>
      </p:sp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2EFB3DA5-6913-4303-BD72-442E62A2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" y="3977826"/>
            <a:ext cx="4053934" cy="1630494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B801CC2-5675-46CA-9256-64CB61DE75EE}"/>
              </a:ext>
            </a:extLst>
          </p:cNvPr>
          <p:cNvSpPr/>
          <p:nvPr/>
        </p:nvSpPr>
        <p:spPr>
          <a:xfrm>
            <a:off x="215858" y="3918149"/>
            <a:ext cx="1466638" cy="470970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BB6B3A61-6A65-4237-ADBF-227AB4EC8E68}"/>
              </a:ext>
            </a:extLst>
          </p:cNvPr>
          <p:cNvSpPr txBox="1">
            <a:spLocks/>
          </p:cNvSpPr>
          <p:nvPr/>
        </p:nvSpPr>
        <p:spPr>
          <a:xfrm>
            <a:off x="0" y="3546768"/>
            <a:ext cx="2057400" cy="3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4472C4"/>
                </a:solidFill>
              </a:rPr>
              <a:t>① </a:t>
            </a:r>
            <a:r>
              <a:rPr lang="en-US" altLang="zh-CN" sz="1600" b="1" dirty="0">
                <a:solidFill>
                  <a:srgbClr val="4472C4"/>
                </a:solidFill>
              </a:rPr>
              <a:t>Record Historic Data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5E4570B-FCE8-427E-AF74-93C5E6FC5AF9}"/>
              </a:ext>
            </a:extLst>
          </p:cNvPr>
          <p:cNvSpPr/>
          <p:nvPr/>
        </p:nvSpPr>
        <p:spPr>
          <a:xfrm>
            <a:off x="930888" y="4497861"/>
            <a:ext cx="2677943" cy="470970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7">
            <a:extLst>
              <a:ext uri="{FF2B5EF4-FFF2-40B4-BE49-F238E27FC236}">
                <a16:creationId xmlns:a16="http://schemas.microsoft.com/office/drawing/2014/main" id="{B5D630B2-E162-4663-9379-1E0BF89A67E4}"/>
              </a:ext>
            </a:extLst>
          </p:cNvPr>
          <p:cNvSpPr txBox="1">
            <a:spLocks/>
          </p:cNvSpPr>
          <p:nvPr/>
        </p:nvSpPr>
        <p:spPr>
          <a:xfrm>
            <a:off x="1267968" y="4966179"/>
            <a:ext cx="2057400" cy="3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4472C4"/>
                </a:solidFill>
              </a:rPr>
              <a:t>② </a:t>
            </a:r>
            <a:r>
              <a:rPr lang="en-US" altLang="zh-CN" sz="1600" b="1" dirty="0">
                <a:solidFill>
                  <a:srgbClr val="4472C4"/>
                </a:solidFill>
              </a:rPr>
              <a:t>Consistency Checking</a:t>
            </a:r>
          </a:p>
        </p:txBody>
      </p:sp>
      <p:pic>
        <p:nvPicPr>
          <p:cNvPr id="16" name="图片 15" descr="图示&#10;&#10;描述已自动生成">
            <a:extLst>
              <a:ext uri="{FF2B5EF4-FFF2-40B4-BE49-F238E27FC236}">
                <a16:creationId xmlns:a16="http://schemas.microsoft.com/office/drawing/2014/main" id="{232831A5-7300-4547-AD40-9663229F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3" y="3715618"/>
            <a:ext cx="3590544" cy="1883331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5617497-7998-4402-B983-BDB708C93CC0}"/>
              </a:ext>
            </a:extLst>
          </p:cNvPr>
          <p:cNvSpPr/>
          <p:nvPr/>
        </p:nvSpPr>
        <p:spPr>
          <a:xfrm>
            <a:off x="5059680" y="4356326"/>
            <a:ext cx="1014529" cy="470970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7">
            <a:extLst>
              <a:ext uri="{FF2B5EF4-FFF2-40B4-BE49-F238E27FC236}">
                <a16:creationId xmlns:a16="http://schemas.microsoft.com/office/drawing/2014/main" id="{82F9CBBA-4F9C-4C36-9979-746F4F5A09B0}"/>
              </a:ext>
            </a:extLst>
          </p:cNvPr>
          <p:cNvSpPr txBox="1">
            <a:spLocks/>
          </p:cNvSpPr>
          <p:nvPr/>
        </p:nvSpPr>
        <p:spPr>
          <a:xfrm>
            <a:off x="4175552" y="4831158"/>
            <a:ext cx="1527504" cy="47097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rgbClr val="4472C4"/>
                </a:solidFill>
              </a:rPr>
              <a:t>① </a:t>
            </a:r>
            <a:r>
              <a:rPr lang="en-US" altLang="zh-CN" sz="1600" b="1" dirty="0">
                <a:solidFill>
                  <a:srgbClr val="4472C4"/>
                </a:solidFill>
              </a:rPr>
              <a:t>Record Cross-Connection Data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DF970EB6-BF7B-4F08-A8FF-D97865C9ACD8}"/>
              </a:ext>
            </a:extLst>
          </p:cNvPr>
          <p:cNvSpPr/>
          <p:nvPr/>
        </p:nvSpPr>
        <p:spPr>
          <a:xfrm>
            <a:off x="6194585" y="4204664"/>
            <a:ext cx="1205960" cy="1440772"/>
          </a:xfrm>
          <a:prstGeom prst="roundRect">
            <a:avLst>
              <a:gd name="adj" fmla="val 704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占位符 7">
            <a:extLst>
              <a:ext uri="{FF2B5EF4-FFF2-40B4-BE49-F238E27FC236}">
                <a16:creationId xmlns:a16="http://schemas.microsoft.com/office/drawing/2014/main" id="{17C40239-8843-483A-A715-F3A988C4D787}"/>
              </a:ext>
            </a:extLst>
          </p:cNvPr>
          <p:cNvSpPr txBox="1">
            <a:spLocks/>
          </p:cNvSpPr>
          <p:nvPr/>
        </p:nvSpPr>
        <p:spPr>
          <a:xfrm>
            <a:off x="5768865" y="5667662"/>
            <a:ext cx="2057400" cy="3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4472C4"/>
                </a:solidFill>
              </a:rPr>
              <a:t>② </a:t>
            </a:r>
            <a:r>
              <a:rPr lang="en-US" altLang="zh-CN" sz="1600" b="1" dirty="0">
                <a:solidFill>
                  <a:srgbClr val="4472C4"/>
                </a:solidFill>
              </a:rPr>
              <a:t>Consistency Checking</a:t>
            </a:r>
          </a:p>
        </p:txBody>
      </p:sp>
      <p:sp>
        <p:nvSpPr>
          <p:cNvPr id="33" name="圆角矩形 9">
            <a:extLst>
              <a:ext uri="{FF2B5EF4-FFF2-40B4-BE49-F238E27FC236}">
                <a16:creationId xmlns:a16="http://schemas.microsoft.com/office/drawing/2014/main" id="{E96CA432-AF60-4D06-AAFD-12BFA9BBCBA8}"/>
              </a:ext>
            </a:extLst>
          </p:cNvPr>
          <p:cNvSpPr/>
          <p:nvPr/>
        </p:nvSpPr>
        <p:spPr>
          <a:xfrm>
            <a:off x="454885" y="6069204"/>
            <a:ext cx="8247590" cy="535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Rule out various false positives that traditional methods may fall into</a:t>
            </a:r>
          </a:p>
        </p:txBody>
      </p:sp>
      <p:sp>
        <p:nvSpPr>
          <p:cNvPr id="34" name="文本占位符 7">
            <a:extLst>
              <a:ext uri="{FF2B5EF4-FFF2-40B4-BE49-F238E27FC236}">
                <a16:creationId xmlns:a16="http://schemas.microsoft.com/office/drawing/2014/main" id="{A2B4366D-044D-48A8-892C-4EFC13D3A911}"/>
              </a:ext>
            </a:extLst>
          </p:cNvPr>
          <p:cNvSpPr txBox="1">
            <a:spLocks/>
          </p:cNvSpPr>
          <p:nvPr/>
        </p:nvSpPr>
        <p:spPr>
          <a:xfrm>
            <a:off x="558660" y="1780562"/>
            <a:ext cx="8523129" cy="470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Threat model: ARP spoofing and DHCP spoofing</a:t>
            </a:r>
            <a:endParaRPr lang="en-US" altLang="zh-CN" sz="24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21" grpId="0"/>
      <p:bldP spid="23" grpId="0"/>
      <p:bldP spid="27" grpId="0"/>
      <p:bldP spid="31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1253</Words>
  <Application>Microsoft Office PowerPoint</Application>
  <PresentationFormat>全屏显示(4:3)</PresentationFormat>
  <Paragraphs>244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等线</vt:lpstr>
      <vt:lpstr>Arial</vt:lpstr>
      <vt:lpstr>Calibri</vt:lpstr>
      <vt:lpstr>Calibri Light</vt:lpstr>
      <vt:lpstr>Wingdings</vt:lpstr>
      <vt:lpstr>Office 主题​​</vt:lpstr>
      <vt:lpstr>A Nationwide Census on WiFi Security Threats: Prevalence, Riskiness, and the Economics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 灏</dc:creator>
  <cp:lastModifiedBy>林 灏</cp:lastModifiedBy>
  <cp:revision>71</cp:revision>
  <dcterms:created xsi:type="dcterms:W3CDTF">2021-08-24T06:08:22Z</dcterms:created>
  <dcterms:modified xsi:type="dcterms:W3CDTF">2022-02-16T03:15:25Z</dcterms:modified>
</cp:coreProperties>
</file>